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notesSlides/notesSlide14.xml" ContentType="application/vnd.openxmlformats-officedocument.presentationml.notesSlide+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notesSlides/notesSlide21.xml" ContentType="application/vnd.openxmlformats-officedocument.presentationml.notesSlide+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notesSlides/notesSlide23.xml" ContentType="application/vnd.openxmlformats-officedocument.presentationml.notesSlide+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311" r:id="rId2"/>
    <p:sldId id="315" r:id="rId3"/>
    <p:sldId id="345" r:id="rId4"/>
    <p:sldId id="316" r:id="rId5"/>
    <p:sldId id="318" r:id="rId6"/>
    <p:sldId id="319" r:id="rId7"/>
    <p:sldId id="320" r:id="rId8"/>
    <p:sldId id="321" r:id="rId9"/>
    <p:sldId id="322" r:id="rId10"/>
    <p:sldId id="323" r:id="rId11"/>
    <p:sldId id="324" r:id="rId12"/>
    <p:sldId id="340" r:id="rId13"/>
    <p:sldId id="343" r:id="rId14"/>
    <p:sldId id="341" r:id="rId15"/>
    <p:sldId id="344" r:id="rId16"/>
    <p:sldId id="342" r:id="rId17"/>
    <p:sldId id="325" r:id="rId18"/>
    <p:sldId id="326" r:id="rId19"/>
    <p:sldId id="327" r:id="rId20"/>
    <p:sldId id="328" r:id="rId21"/>
    <p:sldId id="331" r:id="rId22"/>
    <p:sldId id="329" r:id="rId23"/>
    <p:sldId id="338" r:id="rId24"/>
    <p:sldId id="332" r:id="rId25"/>
    <p:sldId id="335" r:id="rId26"/>
    <p:sldId id="337" r:id="rId27"/>
    <p:sldId id="339" r:id="rId28"/>
    <p:sldId id="28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5" autoAdjust="0"/>
    <p:restoredTop sz="90630"/>
  </p:normalViewPr>
  <p:slideViewPr>
    <p:cSldViewPr snapToGrid="0" showGuides="1">
      <p:cViewPr>
        <p:scale>
          <a:sx n="113" d="100"/>
          <a:sy n="113" d="100"/>
        </p:scale>
        <p:origin x="792" y="-56"/>
      </p:cViewPr>
      <p:guideLst>
        <p:guide orient="horz" pos="217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feng CHEN" userId="277cff12-f818-42f6-a10b-e2b2e123a797" providerId="ADAL" clId="{56929640-0DA2-2045-8EF4-6CEF8C30EADB}"/>
    <pc:docChg chg="undo custSel modSld">
      <pc:chgData name="Rufeng CHEN" userId="277cff12-f818-42f6-a10b-e2b2e123a797" providerId="ADAL" clId="{56929640-0DA2-2045-8EF4-6CEF8C30EADB}" dt="2025-10-29T03:15:38.689" v="12" actId="20577"/>
      <pc:docMkLst>
        <pc:docMk/>
      </pc:docMkLst>
      <pc:sldChg chg="modSp mod">
        <pc:chgData name="Rufeng CHEN" userId="277cff12-f818-42f6-a10b-e2b2e123a797" providerId="ADAL" clId="{56929640-0DA2-2045-8EF4-6CEF8C30EADB}" dt="2025-10-29T03:13:51.823" v="11" actId="20577"/>
        <pc:sldMkLst>
          <pc:docMk/>
          <pc:sldMk cId="0" sldId="259"/>
        </pc:sldMkLst>
        <pc:spChg chg="mod">
          <ac:chgData name="Rufeng CHEN" userId="277cff12-f818-42f6-a10b-e2b2e123a797" providerId="ADAL" clId="{56929640-0DA2-2045-8EF4-6CEF8C30EADB}" dt="2025-10-29T03:13:51.823" v="11" actId="20577"/>
          <ac:spMkLst>
            <pc:docMk/>
            <pc:sldMk cId="0" sldId="259"/>
            <ac:spMk id="10" creationId="{00000000-0000-0000-0000-000000000000}"/>
          </ac:spMkLst>
        </pc:spChg>
      </pc:sldChg>
      <pc:sldChg chg="modNotesTx">
        <pc:chgData name="Rufeng CHEN" userId="277cff12-f818-42f6-a10b-e2b2e123a797" providerId="ADAL" clId="{56929640-0DA2-2045-8EF4-6CEF8C30EADB}" dt="2025-10-29T03:15:38.689" v="12" actId="20577"/>
        <pc:sldMkLst>
          <pc:docMk/>
          <pc:sldMk cId="0"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FBEAA-0BC8-5315-471F-05BE80973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D264C-DD69-06C3-BF40-80E18F032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0E923-A513-66BE-4A54-346D339E7F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5308B77-986F-D449-98BC-876307EBF8CE}"/>
              </a:ext>
            </a:extLst>
          </p:cNvPr>
          <p:cNvSpPr>
            <a:spLocks noGrp="1"/>
          </p:cNvSpPr>
          <p:nvPr>
            <p:ph type="sldNum" sz="quarter" idx="5"/>
          </p:nvPr>
        </p:nvSpPr>
        <p:spPr/>
        <p:txBody>
          <a:bodyPr/>
          <a:lstStyle/>
          <a:p>
            <a:fld id="{5A350495-9E59-1147-A9C9-21D5DB2A3608}" type="slidenum">
              <a:rPr kumimoji="1" lang="zh-CN" altLang="en-US" smtClean="0"/>
              <a:t>1</a:t>
            </a:fld>
            <a:endParaRPr kumimoji="1" lang="zh-CN" altLang="en-US"/>
          </a:p>
        </p:txBody>
      </p:sp>
    </p:spTree>
    <p:extLst>
      <p:ext uri="{BB962C8B-B14F-4D97-AF65-F5344CB8AC3E}">
        <p14:creationId xmlns:p14="http://schemas.microsoft.com/office/powerpoint/2010/main" val="353249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CB55-B8EA-4AC2-1DE7-7EA5CC55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D8B72-7419-AADD-A47D-B236A0D1D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C3362-A60F-C59D-FAAE-46E08A6E9C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E0464-0F24-125B-38BF-BD3D6C36FC53}"/>
              </a:ext>
            </a:extLst>
          </p:cNvPr>
          <p:cNvSpPr>
            <a:spLocks noGrp="1"/>
          </p:cNvSpPr>
          <p:nvPr>
            <p:ph type="sldNum" sz="quarter" idx="5"/>
          </p:nvPr>
        </p:nvSpPr>
        <p:spPr/>
        <p:txBody>
          <a:bodyPr/>
          <a:lstStyle/>
          <a:p>
            <a:fld id="{5A350495-9E59-1147-A9C9-21D5DB2A3608}" type="slidenum">
              <a:rPr kumimoji="1" lang="zh-CN" altLang="en-US" smtClean="0"/>
              <a:t>10</a:t>
            </a:fld>
            <a:endParaRPr kumimoji="1" lang="zh-CN" altLang="en-US"/>
          </a:p>
        </p:txBody>
      </p:sp>
    </p:spTree>
    <p:extLst>
      <p:ext uri="{BB962C8B-B14F-4D97-AF65-F5344CB8AC3E}">
        <p14:creationId xmlns:p14="http://schemas.microsoft.com/office/powerpoint/2010/main" val="46281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A24A9-61CB-472C-2093-4750FD8F1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08A13-5A35-EBB7-BDC5-E9604B240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50084-C5C6-6D96-76CF-F7B6A3F3F0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F6F638-7FBF-85E4-4AFA-50217CCA56F5}"/>
              </a:ext>
            </a:extLst>
          </p:cNvPr>
          <p:cNvSpPr>
            <a:spLocks noGrp="1"/>
          </p:cNvSpPr>
          <p:nvPr>
            <p:ph type="sldNum" sz="quarter" idx="5"/>
          </p:nvPr>
        </p:nvSpPr>
        <p:spPr/>
        <p:txBody>
          <a:bodyPr/>
          <a:lstStyle/>
          <a:p>
            <a:fld id="{5A350495-9E59-1147-A9C9-21D5DB2A3608}" type="slidenum">
              <a:rPr kumimoji="1" lang="zh-CN" altLang="en-US" smtClean="0"/>
              <a:t>11</a:t>
            </a:fld>
            <a:endParaRPr kumimoji="1" lang="zh-CN" altLang="en-US"/>
          </a:p>
        </p:txBody>
      </p:sp>
    </p:spTree>
    <p:extLst>
      <p:ext uri="{BB962C8B-B14F-4D97-AF65-F5344CB8AC3E}">
        <p14:creationId xmlns:p14="http://schemas.microsoft.com/office/powerpoint/2010/main" val="184354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C2BC6-4194-61BC-302A-031DCFC97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8503F-2E5A-6BDD-5B5D-50E224A51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8A863-1D45-04C5-842C-13E8DC51C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ED129C-AEFF-F360-C934-F6B614565943}"/>
              </a:ext>
            </a:extLst>
          </p:cNvPr>
          <p:cNvSpPr>
            <a:spLocks noGrp="1"/>
          </p:cNvSpPr>
          <p:nvPr>
            <p:ph type="sldNum" sz="quarter" idx="5"/>
          </p:nvPr>
        </p:nvSpPr>
        <p:spPr/>
        <p:txBody>
          <a:bodyPr/>
          <a:lstStyle/>
          <a:p>
            <a:fld id="{5A350495-9E59-1147-A9C9-21D5DB2A3608}" type="slidenum">
              <a:rPr kumimoji="1" lang="zh-CN" altLang="en-US" smtClean="0"/>
              <a:t>12</a:t>
            </a:fld>
            <a:endParaRPr kumimoji="1" lang="zh-CN" altLang="en-US"/>
          </a:p>
        </p:txBody>
      </p:sp>
    </p:spTree>
    <p:extLst>
      <p:ext uri="{BB962C8B-B14F-4D97-AF65-F5344CB8AC3E}">
        <p14:creationId xmlns:p14="http://schemas.microsoft.com/office/powerpoint/2010/main" val="271178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CFE3-E3B4-DED3-8BDD-D80A4678A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C6EB4-C6EC-F98C-DEA2-496AD669C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27414-B8E1-B623-492E-21D3938074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ECC883-7962-FE0A-59AF-A490337FA07E}"/>
              </a:ext>
            </a:extLst>
          </p:cNvPr>
          <p:cNvSpPr>
            <a:spLocks noGrp="1"/>
          </p:cNvSpPr>
          <p:nvPr>
            <p:ph type="sldNum" sz="quarter" idx="5"/>
          </p:nvPr>
        </p:nvSpPr>
        <p:spPr/>
        <p:txBody>
          <a:bodyPr/>
          <a:lstStyle/>
          <a:p>
            <a:fld id="{5A350495-9E59-1147-A9C9-21D5DB2A3608}" type="slidenum">
              <a:rPr kumimoji="1" lang="zh-CN" altLang="en-US" smtClean="0"/>
              <a:t>13</a:t>
            </a:fld>
            <a:endParaRPr kumimoji="1" lang="zh-CN" altLang="en-US"/>
          </a:p>
        </p:txBody>
      </p:sp>
    </p:spTree>
    <p:extLst>
      <p:ext uri="{BB962C8B-B14F-4D97-AF65-F5344CB8AC3E}">
        <p14:creationId xmlns:p14="http://schemas.microsoft.com/office/powerpoint/2010/main" val="372157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F9538-A7D3-1030-7C2D-EAB211AA0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4E530-7A4B-7924-7F00-1878BEFCD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58511-209C-06D6-4419-D0CD467AD2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7E5406-D664-CC6D-6DBA-8375D242BBBB}"/>
              </a:ext>
            </a:extLst>
          </p:cNvPr>
          <p:cNvSpPr>
            <a:spLocks noGrp="1"/>
          </p:cNvSpPr>
          <p:nvPr>
            <p:ph type="sldNum" sz="quarter" idx="5"/>
          </p:nvPr>
        </p:nvSpPr>
        <p:spPr/>
        <p:txBody>
          <a:bodyPr/>
          <a:lstStyle/>
          <a:p>
            <a:fld id="{5A350495-9E59-1147-A9C9-21D5DB2A3608}" type="slidenum">
              <a:rPr kumimoji="1" lang="zh-CN" altLang="en-US" smtClean="0"/>
              <a:t>14</a:t>
            </a:fld>
            <a:endParaRPr kumimoji="1" lang="zh-CN" altLang="en-US"/>
          </a:p>
        </p:txBody>
      </p:sp>
    </p:spTree>
    <p:extLst>
      <p:ext uri="{BB962C8B-B14F-4D97-AF65-F5344CB8AC3E}">
        <p14:creationId xmlns:p14="http://schemas.microsoft.com/office/powerpoint/2010/main" val="201368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DB3F9-C51B-030E-011D-7C6D1066F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83C40-95A6-4194-E03F-A2F6B7110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0BE07-E6FA-BC05-0477-9141323639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6537E9-62D3-64BD-AB88-E7A1E174D2B5}"/>
              </a:ext>
            </a:extLst>
          </p:cNvPr>
          <p:cNvSpPr>
            <a:spLocks noGrp="1"/>
          </p:cNvSpPr>
          <p:nvPr>
            <p:ph type="sldNum" sz="quarter" idx="5"/>
          </p:nvPr>
        </p:nvSpPr>
        <p:spPr/>
        <p:txBody>
          <a:bodyPr/>
          <a:lstStyle/>
          <a:p>
            <a:fld id="{5A350495-9E59-1147-A9C9-21D5DB2A3608}" type="slidenum">
              <a:rPr kumimoji="1" lang="zh-CN" altLang="en-US" smtClean="0"/>
              <a:t>15</a:t>
            </a:fld>
            <a:endParaRPr kumimoji="1" lang="zh-CN" altLang="en-US"/>
          </a:p>
        </p:txBody>
      </p:sp>
    </p:spTree>
    <p:extLst>
      <p:ext uri="{BB962C8B-B14F-4D97-AF65-F5344CB8AC3E}">
        <p14:creationId xmlns:p14="http://schemas.microsoft.com/office/powerpoint/2010/main" val="145947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D8B1C-7AA3-F222-31E9-A1BB21052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B8024-4B5B-1C32-B163-49E96BC92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A89BC-A170-9209-1A61-6032AB7943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B6B7BE-155D-17C6-A4AE-235B03181527}"/>
              </a:ext>
            </a:extLst>
          </p:cNvPr>
          <p:cNvSpPr>
            <a:spLocks noGrp="1"/>
          </p:cNvSpPr>
          <p:nvPr>
            <p:ph type="sldNum" sz="quarter" idx="5"/>
          </p:nvPr>
        </p:nvSpPr>
        <p:spPr/>
        <p:txBody>
          <a:bodyPr/>
          <a:lstStyle/>
          <a:p>
            <a:fld id="{5A350495-9E59-1147-A9C9-21D5DB2A3608}" type="slidenum">
              <a:rPr kumimoji="1" lang="zh-CN" altLang="en-US" smtClean="0"/>
              <a:t>16</a:t>
            </a:fld>
            <a:endParaRPr kumimoji="1" lang="zh-CN" altLang="en-US"/>
          </a:p>
        </p:txBody>
      </p:sp>
    </p:spTree>
    <p:extLst>
      <p:ext uri="{BB962C8B-B14F-4D97-AF65-F5344CB8AC3E}">
        <p14:creationId xmlns:p14="http://schemas.microsoft.com/office/powerpoint/2010/main" val="235964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5488-48D1-B3DD-6BA4-002B5493E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4A675-CA70-4908-7CCF-2AAA5D93D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041CD-DFAF-32C2-A9FF-BA1D1B123D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78954C-D28E-C35D-651F-182855F38C79}"/>
              </a:ext>
            </a:extLst>
          </p:cNvPr>
          <p:cNvSpPr>
            <a:spLocks noGrp="1"/>
          </p:cNvSpPr>
          <p:nvPr>
            <p:ph type="sldNum" sz="quarter" idx="5"/>
          </p:nvPr>
        </p:nvSpPr>
        <p:spPr/>
        <p:txBody>
          <a:bodyPr/>
          <a:lstStyle/>
          <a:p>
            <a:fld id="{5A350495-9E59-1147-A9C9-21D5DB2A3608}" type="slidenum">
              <a:rPr kumimoji="1" lang="zh-CN" altLang="en-US" smtClean="0"/>
              <a:t>17</a:t>
            </a:fld>
            <a:endParaRPr kumimoji="1" lang="zh-CN" altLang="en-US"/>
          </a:p>
        </p:txBody>
      </p:sp>
    </p:spTree>
    <p:extLst>
      <p:ext uri="{BB962C8B-B14F-4D97-AF65-F5344CB8AC3E}">
        <p14:creationId xmlns:p14="http://schemas.microsoft.com/office/powerpoint/2010/main" val="227611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ECD97-64B7-DCDD-FC8D-C650FAA01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065CB-CC6F-20F6-CD17-5B4E114A3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4CCAC-F342-424D-555F-8220D7FC4C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F4962D-614D-725C-D6BE-4CF4BB988526}"/>
              </a:ext>
            </a:extLst>
          </p:cNvPr>
          <p:cNvSpPr>
            <a:spLocks noGrp="1"/>
          </p:cNvSpPr>
          <p:nvPr>
            <p:ph type="sldNum" sz="quarter" idx="5"/>
          </p:nvPr>
        </p:nvSpPr>
        <p:spPr/>
        <p:txBody>
          <a:bodyPr/>
          <a:lstStyle/>
          <a:p>
            <a:fld id="{5A350495-9E59-1147-A9C9-21D5DB2A3608}" type="slidenum">
              <a:rPr kumimoji="1" lang="zh-CN" altLang="en-US" smtClean="0"/>
              <a:t>18</a:t>
            </a:fld>
            <a:endParaRPr kumimoji="1" lang="zh-CN" altLang="en-US"/>
          </a:p>
        </p:txBody>
      </p:sp>
    </p:spTree>
    <p:extLst>
      <p:ext uri="{BB962C8B-B14F-4D97-AF65-F5344CB8AC3E}">
        <p14:creationId xmlns:p14="http://schemas.microsoft.com/office/powerpoint/2010/main" val="2696522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CBADD-39B0-5303-2E43-750A44365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B9D0E-399B-349D-FBAA-F734AFD18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7EB62-CD8F-C751-6D77-46CC6285EA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04A46F-41CB-AD8D-C39D-1EE7B40E4626}"/>
              </a:ext>
            </a:extLst>
          </p:cNvPr>
          <p:cNvSpPr>
            <a:spLocks noGrp="1"/>
          </p:cNvSpPr>
          <p:nvPr>
            <p:ph type="sldNum" sz="quarter" idx="5"/>
          </p:nvPr>
        </p:nvSpPr>
        <p:spPr/>
        <p:txBody>
          <a:bodyPr/>
          <a:lstStyle/>
          <a:p>
            <a:fld id="{5A350495-9E59-1147-A9C9-21D5DB2A3608}" type="slidenum">
              <a:rPr kumimoji="1" lang="zh-CN" altLang="en-US" smtClean="0"/>
              <a:t>19</a:t>
            </a:fld>
            <a:endParaRPr kumimoji="1" lang="zh-CN" altLang="en-US"/>
          </a:p>
        </p:txBody>
      </p:sp>
    </p:spTree>
    <p:extLst>
      <p:ext uri="{BB962C8B-B14F-4D97-AF65-F5344CB8AC3E}">
        <p14:creationId xmlns:p14="http://schemas.microsoft.com/office/powerpoint/2010/main" val="56800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5D817-5120-FBDA-2F59-FE00CF448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2F0B2-8AC8-9F30-5347-EE9A45644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C6D16-6824-0271-1F6E-B6F6A030BF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B6CA4C-1434-9295-C103-168A714484DB}"/>
              </a:ext>
            </a:extLst>
          </p:cNvPr>
          <p:cNvSpPr>
            <a:spLocks noGrp="1"/>
          </p:cNvSpPr>
          <p:nvPr>
            <p:ph type="sldNum" sz="quarter" idx="5"/>
          </p:nvPr>
        </p:nvSpPr>
        <p:spPr/>
        <p:txBody>
          <a:bodyPr/>
          <a:lstStyle/>
          <a:p>
            <a:fld id="{5A350495-9E59-1147-A9C9-21D5DB2A3608}" type="slidenum">
              <a:rPr kumimoji="1" lang="zh-CN" altLang="en-US" smtClean="0"/>
              <a:t>2</a:t>
            </a:fld>
            <a:endParaRPr kumimoji="1" lang="zh-CN" altLang="en-US"/>
          </a:p>
        </p:txBody>
      </p:sp>
    </p:spTree>
    <p:extLst>
      <p:ext uri="{BB962C8B-B14F-4D97-AF65-F5344CB8AC3E}">
        <p14:creationId xmlns:p14="http://schemas.microsoft.com/office/powerpoint/2010/main" val="3638220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BB443-3B5F-4662-6CD5-054D12B47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C7CD1-5043-BBC4-58E6-F8DCADA9F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34273-7CC6-5A1C-F944-9A7082FD35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EDACB-34F1-072C-6757-9561016480BA}"/>
              </a:ext>
            </a:extLst>
          </p:cNvPr>
          <p:cNvSpPr>
            <a:spLocks noGrp="1"/>
          </p:cNvSpPr>
          <p:nvPr>
            <p:ph type="sldNum" sz="quarter" idx="5"/>
          </p:nvPr>
        </p:nvSpPr>
        <p:spPr/>
        <p:txBody>
          <a:bodyPr/>
          <a:lstStyle/>
          <a:p>
            <a:fld id="{5A350495-9E59-1147-A9C9-21D5DB2A3608}" type="slidenum">
              <a:rPr kumimoji="1" lang="zh-CN" altLang="en-US" smtClean="0"/>
              <a:t>20</a:t>
            </a:fld>
            <a:endParaRPr kumimoji="1" lang="zh-CN" altLang="en-US"/>
          </a:p>
        </p:txBody>
      </p:sp>
    </p:spTree>
    <p:extLst>
      <p:ext uri="{BB962C8B-B14F-4D97-AF65-F5344CB8AC3E}">
        <p14:creationId xmlns:p14="http://schemas.microsoft.com/office/powerpoint/2010/main" val="253973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AA77B-D2A3-4BF7-828E-A270ABFAE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FA75C-3C9D-AC09-E98C-41C163A05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22ACB-6FFA-E657-235A-1170594111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4675BB-83B8-5B3F-DF36-F63AA97B2546}"/>
              </a:ext>
            </a:extLst>
          </p:cNvPr>
          <p:cNvSpPr>
            <a:spLocks noGrp="1"/>
          </p:cNvSpPr>
          <p:nvPr>
            <p:ph type="sldNum" sz="quarter" idx="5"/>
          </p:nvPr>
        </p:nvSpPr>
        <p:spPr/>
        <p:txBody>
          <a:bodyPr/>
          <a:lstStyle/>
          <a:p>
            <a:fld id="{5A350495-9E59-1147-A9C9-21D5DB2A3608}" type="slidenum">
              <a:rPr kumimoji="1" lang="zh-CN" altLang="en-US" smtClean="0"/>
              <a:t>21</a:t>
            </a:fld>
            <a:endParaRPr kumimoji="1" lang="zh-CN" altLang="en-US"/>
          </a:p>
        </p:txBody>
      </p:sp>
    </p:spTree>
    <p:extLst>
      <p:ext uri="{BB962C8B-B14F-4D97-AF65-F5344CB8AC3E}">
        <p14:creationId xmlns:p14="http://schemas.microsoft.com/office/powerpoint/2010/main" val="180304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E1F1-5CC9-422E-1C90-55F248648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4BEF5-F5A3-6C2D-CA22-E43D289FA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A1F6B-7853-22E8-DBD4-515791C7E4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99967C-7AC6-58F4-4D48-5DE6D1831C72}"/>
              </a:ext>
            </a:extLst>
          </p:cNvPr>
          <p:cNvSpPr>
            <a:spLocks noGrp="1"/>
          </p:cNvSpPr>
          <p:nvPr>
            <p:ph type="sldNum" sz="quarter" idx="5"/>
          </p:nvPr>
        </p:nvSpPr>
        <p:spPr/>
        <p:txBody>
          <a:bodyPr/>
          <a:lstStyle/>
          <a:p>
            <a:fld id="{5A350495-9E59-1147-A9C9-21D5DB2A3608}" type="slidenum">
              <a:rPr kumimoji="1" lang="zh-CN" altLang="en-US" smtClean="0"/>
              <a:t>22</a:t>
            </a:fld>
            <a:endParaRPr kumimoji="1" lang="zh-CN" altLang="en-US"/>
          </a:p>
        </p:txBody>
      </p:sp>
    </p:spTree>
    <p:extLst>
      <p:ext uri="{BB962C8B-B14F-4D97-AF65-F5344CB8AC3E}">
        <p14:creationId xmlns:p14="http://schemas.microsoft.com/office/powerpoint/2010/main" val="986960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CCAFD-D18A-54E4-57F7-495E8B9F9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83045-9EBE-E632-2677-64A499645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79DE8-4D01-ACAD-DDE2-51BAFEAC5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57D8E6-1C11-75DC-98D8-F22DC4FEC5F2}"/>
              </a:ext>
            </a:extLst>
          </p:cNvPr>
          <p:cNvSpPr>
            <a:spLocks noGrp="1"/>
          </p:cNvSpPr>
          <p:nvPr>
            <p:ph type="sldNum" sz="quarter" idx="5"/>
          </p:nvPr>
        </p:nvSpPr>
        <p:spPr/>
        <p:txBody>
          <a:bodyPr/>
          <a:lstStyle/>
          <a:p>
            <a:fld id="{5A350495-9E59-1147-A9C9-21D5DB2A3608}" type="slidenum">
              <a:rPr kumimoji="1" lang="zh-CN" altLang="en-US" smtClean="0"/>
              <a:t>23</a:t>
            </a:fld>
            <a:endParaRPr kumimoji="1" lang="zh-CN" altLang="en-US"/>
          </a:p>
        </p:txBody>
      </p:sp>
    </p:spTree>
    <p:extLst>
      <p:ext uri="{BB962C8B-B14F-4D97-AF65-F5344CB8AC3E}">
        <p14:creationId xmlns:p14="http://schemas.microsoft.com/office/powerpoint/2010/main" val="885052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16427-7BDC-F5D0-959E-9157E36DB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D5978-1B15-1A9E-F768-B992F0CB4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1196D-2E6C-2B4C-590B-540880CF21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FB3D0-0FE3-2481-5FE3-0FEEEDE1F29F}"/>
              </a:ext>
            </a:extLst>
          </p:cNvPr>
          <p:cNvSpPr>
            <a:spLocks noGrp="1"/>
          </p:cNvSpPr>
          <p:nvPr>
            <p:ph type="sldNum" sz="quarter" idx="5"/>
          </p:nvPr>
        </p:nvSpPr>
        <p:spPr/>
        <p:txBody>
          <a:bodyPr/>
          <a:lstStyle/>
          <a:p>
            <a:fld id="{5A350495-9E59-1147-A9C9-21D5DB2A3608}" type="slidenum">
              <a:rPr kumimoji="1" lang="zh-CN" altLang="en-US" smtClean="0"/>
              <a:t>24</a:t>
            </a:fld>
            <a:endParaRPr kumimoji="1" lang="zh-CN" altLang="en-US"/>
          </a:p>
        </p:txBody>
      </p:sp>
    </p:spTree>
    <p:extLst>
      <p:ext uri="{BB962C8B-B14F-4D97-AF65-F5344CB8AC3E}">
        <p14:creationId xmlns:p14="http://schemas.microsoft.com/office/powerpoint/2010/main" val="210459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7CD1B-F933-DFB4-4B02-333BD24C0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1B738-D100-4708-7FBD-67E0EFF05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FBB5E-93B1-E44A-1243-9447EB1F2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8732B-CF0D-1147-3EF1-904B4910DA53}"/>
              </a:ext>
            </a:extLst>
          </p:cNvPr>
          <p:cNvSpPr>
            <a:spLocks noGrp="1"/>
          </p:cNvSpPr>
          <p:nvPr>
            <p:ph type="sldNum" sz="quarter" idx="5"/>
          </p:nvPr>
        </p:nvSpPr>
        <p:spPr/>
        <p:txBody>
          <a:bodyPr/>
          <a:lstStyle/>
          <a:p>
            <a:fld id="{5A350495-9E59-1147-A9C9-21D5DB2A3608}" type="slidenum">
              <a:rPr kumimoji="1" lang="zh-CN" altLang="en-US" smtClean="0"/>
              <a:t>25</a:t>
            </a:fld>
            <a:endParaRPr kumimoji="1" lang="zh-CN" altLang="en-US"/>
          </a:p>
        </p:txBody>
      </p:sp>
    </p:spTree>
    <p:extLst>
      <p:ext uri="{BB962C8B-B14F-4D97-AF65-F5344CB8AC3E}">
        <p14:creationId xmlns:p14="http://schemas.microsoft.com/office/powerpoint/2010/main" val="115675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C01B7-F788-42A1-EBF2-975021991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CE25F-FFB2-C81C-7D70-07D753454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B095A-57D7-C77D-418A-7A684DDEA2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7AEA70-EB81-E66B-D9D0-C52ECB046159}"/>
              </a:ext>
            </a:extLst>
          </p:cNvPr>
          <p:cNvSpPr>
            <a:spLocks noGrp="1"/>
          </p:cNvSpPr>
          <p:nvPr>
            <p:ph type="sldNum" sz="quarter" idx="5"/>
          </p:nvPr>
        </p:nvSpPr>
        <p:spPr/>
        <p:txBody>
          <a:bodyPr/>
          <a:lstStyle/>
          <a:p>
            <a:fld id="{5A350495-9E59-1147-A9C9-21D5DB2A3608}" type="slidenum">
              <a:rPr kumimoji="1" lang="zh-CN" altLang="en-US" smtClean="0"/>
              <a:t>26</a:t>
            </a:fld>
            <a:endParaRPr kumimoji="1" lang="zh-CN" altLang="en-US"/>
          </a:p>
        </p:txBody>
      </p:sp>
    </p:spTree>
    <p:extLst>
      <p:ext uri="{BB962C8B-B14F-4D97-AF65-F5344CB8AC3E}">
        <p14:creationId xmlns:p14="http://schemas.microsoft.com/office/powerpoint/2010/main" val="629793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6BC67-C35D-0C3C-7079-973A94C3C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00312-FB76-63D0-C9A7-1EF7DFBF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1E5F5-8581-E966-C239-A09E396851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42A203-A1C6-3805-F2D7-6907C35D4363}"/>
              </a:ext>
            </a:extLst>
          </p:cNvPr>
          <p:cNvSpPr>
            <a:spLocks noGrp="1"/>
          </p:cNvSpPr>
          <p:nvPr>
            <p:ph type="sldNum" sz="quarter" idx="5"/>
          </p:nvPr>
        </p:nvSpPr>
        <p:spPr/>
        <p:txBody>
          <a:bodyPr/>
          <a:lstStyle/>
          <a:p>
            <a:fld id="{5A350495-9E59-1147-A9C9-21D5DB2A3608}" type="slidenum">
              <a:rPr kumimoji="1" lang="zh-CN" altLang="en-US" smtClean="0"/>
              <a:t>27</a:t>
            </a:fld>
            <a:endParaRPr kumimoji="1" lang="zh-CN" altLang="en-US"/>
          </a:p>
        </p:txBody>
      </p:sp>
    </p:spTree>
    <p:extLst>
      <p:ext uri="{BB962C8B-B14F-4D97-AF65-F5344CB8AC3E}">
        <p14:creationId xmlns:p14="http://schemas.microsoft.com/office/powerpoint/2010/main" val="3710907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A35F-1743-8D09-C3A3-1AD6F4EE6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86A42-C91B-029E-0AF9-CF30D6AEE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75FC7-98DD-9EA3-A255-F7D7881B04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B9C3F5-FAE4-4664-BE3E-8A5CB26ADDF6}"/>
              </a:ext>
            </a:extLst>
          </p:cNvPr>
          <p:cNvSpPr>
            <a:spLocks noGrp="1"/>
          </p:cNvSpPr>
          <p:nvPr>
            <p:ph type="sldNum" sz="quarter" idx="5"/>
          </p:nvPr>
        </p:nvSpPr>
        <p:spPr/>
        <p:txBody>
          <a:bodyPr/>
          <a:lstStyle/>
          <a:p>
            <a:fld id="{5A350495-9E59-1147-A9C9-21D5DB2A3608}" type="slidenum">
              <a:rPr kumimoji="1" lang="zh-CN" altLang="en-US" smtClean="0"/>
              <a:t>28</a:t>
            </a:fld>
            <a:endParaRPr kumimoji="1" lang="zh-CN" altLang="en-US"/>
          </a:p>
        </p:txBody>
      </p:sp>
    </p:spTree>
    <p:extLst>
      <p:ext uri="{BB962C8B-B14F-4D97-AF65-F5344CB8AC3E}">
        <p14:creationId xmlns:p14="http://schemas.microsoft.com/office/powerpoint/2010/main" val="395107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B5AB5-CD34-8D30-52AF-0AEC54FE1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7B132-8289-39B7-78FB-FD02BE3A6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15515-3AC0-6BA0-4B52-162D442DC1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25E250-93D8-9D94-11E3-CCD99E5EDB03}"/>
              </a:ext>
            </a:extLst>
          </p:cNvPr>
          <p:cNvSpPr>
            <a:spLocks noGrp="1"/>
          </p:cNvSpPr>
          <p:nvPr>
            <p:ph type="sldNum" sz="quarter" idx="5"/>
          </p:nvPr>
        </p:nvSpPr>
        <p:spPr/>
        <p:txBody>
          <a:bodyPr/>
          <a:lstStyle/>
          <a:p>
            <a:fld id="{5A350495-9E59-1147-A9C9-21D5DB2A3608}" type="slidenum">
              <a:rPr kumimoji="1" lang="zh-CN" altLang="en-US" smtClean="0"/>
              <a:t>3</a:t>
            </a:fld>
            <a:endParaRPr kumimoji="1" lang="zh-CN" altLang="en-US"/>
          </a:p>
        </p:txBody>
      </p:sp>
    </p:spTree>
    <p:extLst>
      <p:ext uri="{BB962C8B-B14F-4D97-AF65-F5344CB8AC3E}">
        <p14:creationId xmlns:p14="http://schemas.microsoft.com/office/powerpoint/2010/main" val="298868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4F60-08F5-D06A-FEB1-1030BF301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F50E6-1B38-B397-96C3-ED0677951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D7D82-F3A5-AE7E-8B29-155B1EDF97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19C2C8-ABDD-E577-BDDF-C861EE0AC9A2}"/>
              </a:ext>
            </a:extLst>
          </p:cNvPr>
          <p:cNvSpPr>
            <a:spLocks noGrp="1"/>
          </p:cNvSpPr>
          <p:nvPr>
            <p:ph type="sldNum" sz="quarter" idx="5"/>
          </p:nvPr>
        </p:nvSpPr>
        <p:spPr/>
        <p:txBody>
          <a:bodyPr/>
          <a:lstStyle/>
          <a:p>
            <a:fld id="{5A350495-9E59-1147-A9C9-21D5DB2A3608}" type="slidenum">
              <a:rPr kumimoji="1" lang="zh-CN" altLang="en-US" smtClean="0"/>
              <a:t>4</a:t>
            </a:fld>
            <a:endParaRPr kumimoji="1" lang="zh-CN" altLang="en-US"/>
          </a:p>
        </p:txBody>
      </p:sp>
    </p:spTree>
    <p:extLst>
      <p:ext uri="{BB962C8B-B14F-4D97-AF65-F5344CB8AC3E}">
        <p14:creationId xmlns:p14="http://schemas.microsoft.com/office/powerpoint/2010/main" val="251062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99B9-8B82-6A3F-98E7-3B40D3EB3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95756-EED3-7FAC-E701-692BABB9F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419CA-469D-C063-C6B7-73169FA3E1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0F89CA-DEC8-A262-0FD9-4EB7343B54B3}"/>
              </a:ext>
            </a:extLst>
          </p:cNvPr>
          <p:cNvSpPr>
            <a:spLocks noGrp="1"/>
          </p:cNvSpPr>
          <p:nvPr>
            <p:ph type="sldNum" sz="quarter" idx="5"/>
          </p:nvPr>
        </p:nvSpPr>
        <p:spPr/>
        <p:txBody>
          <a:bodyPr/>
          <a:lstStyle/>
          <a:p>
            <a:fld id="{5A350495-9E59-1147-A9C9-21D5DB2A3608}" type="slidenum">
              <a:rPr kumimoji="1" lang="zh-CN" altLang="en-US" smtClean="0"/>
              <a:t>5</a:t>
            </a:fld>
            <a:endParaRPr kumimoji="1" lang="zh-CN" altLang="en-US"/>
          </a:p>
        </p:txBody>
      </p:sp>
    </p:spTree>
    <p:extLst>
      <p:ext uri="{BB962C8B-B14F-4D97-AF65-F5344CB8AC3E}">
        <p14:creationId xmlns:p14="http://schemas.microsoft.com/office/powerpoint/2010/main" val="362150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8076-6EAF-4CD6-E582-C1769AF5C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514E7-D6A0-2229-4CFE-EB7C59FFA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F068B-EE54-7F17-07AB-F63B6C44F2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B118F-7918-71E0-477E-012766D350F2}"/>
              </a:ext>
            </a:extLst>
          </p:cNvPr>
          <p:cNvSpPr>
            <a:spLocks noGrp="1"/>
          </p:cNvSpPr>
          <p:nvPr>
            <p:ph type="sldNum" sz="quarter" idx="5"/>
          </p:nvPr>
        </p:nvSpPr>
        <p:spPr/>
        <p:txBody>
          <a:bodyPr/>
          <a:lstStyle/>
          <a:p>
            <a:fld id="{5A350495-9E59-1147-A9C9-21D5DB2A3608}" type="slidenum">
              <a:rPr kumimoji="1" lang="zh-CN" altLang="en-US" smtClean="0"/>
              <a:t>6</a:t>
            </a:fld>
            <a:endParaRPr kumimoji="1" lang="zh-CN" altLang="en-US"/>
          </a:p>
        </p:txBody>
      </p:sp>
    </p:spTree>
    <p:extLst>
      <p:ext uri="{BB962C8B-B14F-4D97-AF65-F5344CB8AC3E}">
        <p14:creationId xmlns:p14="http://schemas.microsoft.com/office/powerpoint/2010/main" val="32987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53EA2-D2C8-061A-AB12-D9A416AA1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FC8BC-0EC5-DFA9-A14B-51C43A4AD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404A5-6FA0-E6CE-0854-FF80085AB3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68E8A-FD4D-B30B-926D-6A40A4585007}"/>
              </a:ext>
            </a:extLst>
          </p:cNvPr>
          <p:cNvSpPr>
            <a:spLocks noGrp="1"/>
          </p:cNvSpPr>
          <p:nvPr>
            <p:ph type="sldNum" sz="quarter" idx="5"/>
          </p:nvPr>
        </p:nvSpPr>
        <p:spPr/>
        <p:txBody>
          <a:bodyPr/>
          <a:lstStyle/>
          <a:p>
            <a:fld id="{5A350495-9E59-1147-A9C9-21D5DB2A3608}" type="slidenum">
              <a:rPr kumimoji="1" lang="zh-CN" altLang="en-US" smtClean="0"/>
              <a:t>7</a:t>
            </a:fld>
            <a:endParaRPr kumimoji="1" lang="zh-CN" altLang="en-US"/>
          </a:p>
        </p:txBody>
      </p:sp>
    </p:spTree>
    <p:extLst>
      <p:ext uri="{BB962C8B-B14F-4D97-AF65-F5344CB8AC3E}">
        <p14:creationId xmlns:p14="http://schemas.microsoft.com/office/powerpoint/2010/main" val="75388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B091D-18C3-82BE-D39E-FB48FD57A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06BD9-EC37-7F80-809A-C8EF0BDA3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050B8-8A30-EF6E-4895-E3F2A1FBF7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C39BD4-A612-0864-8A8E-868215D318A2}"/>
              </a:ext>
            </a:extLst>
          </p:cNvPr>
          <p:cNvSpPr>
            <a:spLocks noGrp="1"/>
          </p:cNvSpPr>
          <p:nvPr>
            <p:ph type="sldNum" sz="quarter" idx="5"/>
          </p:nvPr>
        </p:nvSpPr>
        <p:spPr/>
        <p:txBody>
          <a:bodyPr/>
          <a:lstStyle/>
          <a:p>
            <a:fld id="{5A350495-9E59-1147-A9C9-21D5DB2A3608}" type="slidenum">
              <a:rPr kumimoji="1" lang="zh-CN" altLang="en-US" smtClean="0"/>
              <a:t>8</a:t>
            </a:fld>
            <a:endParaRPr kumimoji="1" lang="zh-CN" altLang="en-US"/>
          </a:p>
        </p:txBody>
      </p:sp>
    </p:spTree>
    <p:extLst>
      <p:ext uri="{BB962C8B-B14F-4D97-AF65-F5344CB8AC3E}">
        <p14:creationId xmlns:p14="http://schemas.microsoft.com/office/powerpoint/2010/main" val="120615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408A8-FE32-E3A9-B8B3-47EB0D99E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0640B-9059-A6F4-1435-7E61324FF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33475-6647-0585-7CA0-E22C71CFC6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50B58D-ADD1-039F-5B38-8E7CA410E0D4}"/>
              </a:ext>
            </a:extLst>
          </p:cNvPr>
          <p:cNvSpPr>
            <a:spLocks noGrp="1"/>
          </p:cNvSpPr>
          <p:nvPr>
            <p:ph type="sldNum" sz="quarter" idx="5"/>
          </p:nvPr>
        </p:nvSpPr>
        <p:spPr/>
        <p:txBody>
          <a:bodyPr/>
          <a:lstStyle/>
          <a:p>
            <a:fld id="{5A350495-9E59-1147-A9C9-21D5DB2A3608}" type="slidenum">
              <a:rPr kumimoji="1" lang="zh-CN" altLang="en-US" smtClean="0"/>
              <a:t>9</a:t>
            </a:fld>
            <a:endParaRPr kumimoji="1" lang="zh-CN" altLang="en-US"/>
          </a:p>
        </p:txBody>
      </p:sp>
    </p:spTree>
    <p:extLst>
      <p:ext uri="{BB962C8B-B14F-4D97-AF65-F5344CB8AC3E}">
        <p14:creationId xmlns:p14="http://schemas.microsoft.com/office/powerpoint/2010/main" val="362664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397600"/>
            <a:ext cx="9799200" cy="11052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5040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04000"/>
            <a:ext cx="5342400" cy="4140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04000"/>
            <a:ext cx="5342400" cy="4140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ea"/>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1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1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1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1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1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19.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20.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image" Target="../media/image21.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6.xml"/><Relationship Id="rId5" Type="http://schemas.openxmlformats.org/officeDocument/2006/relationships/image" Target="../media/image2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2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2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image" Target="../media/image2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F247E-B372-8367-CB7A-0873EC72F234}"/>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8997ECA7-7D63-2F86-A77A-0BE3C8F35035}"/>
              </a:ext>
            </a:extLst>
          </p:cNvPr>
          <p:cNvSpPr txBox="1"/>
          <p:nvPr/>
        </p:nvSpPr>
        <p:spPr>
          <a:xfrm>
            <a:off x="164123" y="114406"/>
            <a:ext cx="5849815"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Outline</a:t>
            </a:r>
          </a:p>
        </p:txBody>
      </p:sp>
      <p:pic>
        <p:nvPicPr>
          <p:cNvPr id="5" name="图片 1" descr="logo-en">
            <a:extLst>
              <a:ext uri="{FF2B5EF4-FFF2-40B4-BE49-F238E27FC236}">
                <a16:creationId xmlns:a16="http://schemas.microsoft.com/office/drawing/2014/main" id="{2CAE9CBF-ADAB-5FAD-6E70-F17D4D2BA251}"/>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B85B9659-E438-84FC-B80A-828BE32967DD}"/>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2" name="文本框 9">
            <a:extLst>
              <a:ext uri="{FF2B5EF4-FFF2-40B4-BE49-F238E27FC236}">
                <a16:creationId xmlns:a16="http://schemas.microsoft.com/office/drawing/2014/main" id="{F1F4BB23-3830-3641-E142-F6F6390D127D}"/>
              </a:ext>
            </a:extLst>
          </p:cNvPr>
          <p:cNvSpPr txBox="1"/>
          <p:nvPr/>
        </p:nvSpPr>
        <p:spPr>
          <a:xfrm>
            <a:off x="286336" y="1023415"/>
            <a:ext cx="11318641" cy="4142031"/>
          </a:xfrm>
          <a:prstGeom prst="rect">
            <a:avLst/>
          </a:prstGeom>
          <a:noFill/>
        </p:spPr>
        <p:txBody>
          <a:bodyPr wrap="square" rtlCol="0">
            <a:spAutoFit/>
          </a:bodyPr>
          <a:lstStyle/>
          <a:p>
            <a:pPr marL="457200" indent="-457200" algn="just">
              <a:lnSpc>
                <a:spcPct val="150000"/>
              </a:lnSpc>
              <a:buFont typeface="+mj-lt"/>
              <a:buAutoNum type="arabicPeriod"/>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Agentic</a:t>
            </a:r>
            <a:r>
              <a:rPr lang="zh-CN" altLang="en-US" sz="2200" dirty="0">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System</a:t>
            </a:r>
            <a:r>
              <a:rPr lang="zh-CN" altLang="en-US" sz="2200" dirty="0">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Review</a:t>
            </a:r>
          </a:p>
          <a:p>
            <a:pPr marL="457200" indent="-457200" algn="just">
              <a:lnSpc>
                <a:spcPct val="150000"/>
              </a:lnSpc>
              <a:buFont typeface="+mj-lt"/>
              <a:buAutoNum type="arabicPeriod"/>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Risks and Challenges in Agentic System</a:t>
            </a:r>
          </a:p>
          <a:p>
            <a:pPr marL="914400" lvl="1" indent="-457200" algn="just">
              <a:lnSpc>
                <a:spcPct val="150000"/>
              </a:lnSpc>
              <a:buFont typeface="Arial" panose="020B060402020202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Unpredictable Behavior, Hallucination, Memory, Interaction and Execution on Technical Level</a:t>
            </a:r>
          </a:p>
          <a:p>
            <a:pPr marL="914400" lvl="1" indent="-457200" algn="just">
              <a:lnSpc>
                <a:spcPct val="150000"/>
              </a:lnSpc>
              <a:buFont typeface="Arial" panose="020B060402020202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Privacy and Manipulation on Ethical Level</a:t>
            </a:r>
          </a:p>
          <a:p>
            <a:pPr marL="914400" lvl="1" indent="-457200" algn="just">
              <a:lnSpc>
                <a:spcPct val="150000"/>
              </a:lnSpc>
              <a:buFont typeface="Arial" panose="020B060402020202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Transparency and Auditability on Management Level</a:t>
            </a:r>
          </a:p>
          <a:p>
            <a:pPr marL="914400" lvl="1" indent="-457200" algn="just">
              <a:lnSpc>
                <a:spcPct val="150000"/>
              </a:lnSpc>
              <a:buFont typeface="Arial" panose="020B060402020202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Attacks on Agentic System</a:t>
            </a:r>
          </a:p>
          <a:p>
            <a:pPr marL="457200" indent="-457200" algn="just">
              <a:lnSpc>
                <a:spcPct val="150000"/>
              </a:lnSpc>
              <a:buFont typeface="+mj-lt"/>
              <a:buAutoNum type="arabicPeriod"/>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How to Build a Responsible Agentic System</a:t>
            </a:r>
          </a:p>
          <a:p>
            <a:pPr marL="914400" lvl="1" indent="-457200" algn="just">
              <a:lnSpc>
                <a:spcPct val="150000"/>
              </a:lnSpc>
              <a:buFont typeface="Arial" panose="020B060402020202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Methods on Technical, Ethical and Management Levels</a:t>
            </a:r>
          </a:p>
          <a:p>
            <a:pPr marL="457200" indent="-457200" algn="just">
              <a:lnSpc>
                <a:spcPct val="150000"/>
              </a:lnSpc>
              <a:buFont typeface="+mj-lt"/>
              <a:buAutoNum type="arabicPeriod"/>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Summary and Future Direction</a:t>
            </a:r>
          </a:p>
        </p:txBody>
      </p:sp>
    </p:spTree>
    <p:custDataLst>
      <p:tags r:id="rId1"/>
    </p:custDataLst>
    <p:extLst>
      <p:ext uri="{BB962C8B-B14F-4D97-AF65-F5344CB8AC3E}">
        <p14:creationId xmlns:p14="http://schemas.microsoft.com/office/powerpoint/2010/main" val="32296317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2C246-3D24-C7AD-A8D9-1384A802A48C}"/>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9D321F26-B10A-EC21-641E-7A0021017C27}"/>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Ethical Level Risks and Challenges</a:t>
            </a:r>
          </a:p>
        </p:txBody>
      </p:sp>
      <p:pic>
        <p:nvPicPr>
          <p:cNvPr id="5" name="图片 1" descr="logo-en">
            <a:extLst>
              <a:ext uri="{FF2B5EF4-FFF2-40B4-BE49-F238E27FC236}">
                <a16:creationId xmlns:a16="http://schemas.microsoft.com/office/drawing/2014/main" id="{13B59215-40DE-8546-2291-D9BB200E0C94}"/>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4B72DC50-5A17-2C2D-AE50-7860BEB68AEA}"/>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A20650B7-4EC7-92FA-EE0E-5B1A7D2A0580}"/>
              </a:ext>
            </a:extLst>
          </p:cNvPr>
          <p:cNvSpPr txBox="1"/>
          <p:nvPr/>
        </p:nvSpPr>
        <p:spPr>
          <a:xfrm>
            <a:off x="286338" y="1023415"/>
            <a:ext cx="11455200" cy="1468159"/>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Manipulation Risks</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Problem: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Malicious actors can manipulate agents to perform dangerous actions through prompt injection or environmental manipulation.</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Example: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Prompting agents to generate wrong answers.</a:t>
            </a:r>
          </a:p>
        </p:txBody>
      </p:sp>
      <p:sp>
        <p:nvSpPr>
          <p:cNvPr id="6" name="TextBox 5">
            <a:extLst>
              <a:ext uri="{FF2B5EF4-FFF2-40B4-BE49-F238E27FC236}">
                <a16:creationId xmlns:a16="http://schemas.microsoft.com/office/drawing/2014/main" id="{56C2290E-53F1-1BF2-7C59-EF5CA5AD349E}"/>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Ju, </a:t>
            </a:r>
            <a:r>
              <a:rPr lang="en-US" dirty="0" err="1"/>
              <a:t>Tianjie</a:t>
            </a:r>
            <a:r>
              <a:rPr lang="en-US" dirty="0"/>
              <a:t>, et al. "Flooding spread of manipulated knowledge in </a:t>
            </a:r>
            <a:r>
              <a:rPr lang="en-US" dirty="0" err="1"/>
              <a:t>llm</a:t>
            </a:r>
            <a:r>
              <a:rPr lang="en-US" dirty="0"/>
              <a:t>-based multi-agent communities." </a:t>
            </a:r>
            <a:r>
              <a:rPr lang="en-US" dirty="0" err="1"/>
              <a:t>arXiv</a:t>
            </a:r>
            <a:r>
              <a:rPr lang="en-US" dirty="0"/>
              <a:t> preprint arXiv:2407.07791.</a:t>
            </a:r>
          </a:p>
        </p:txBody>
      </p:sp>
      <p:pic>
        <p:nvPicPr>
          <p:cNvPr id="3" name="Picture 2">
            <a:extLst>
              <a:ext uri="{FF2B5EF4-FFF2-40B4-BE49-F238E27FC236}">
                <a16:creationId xmlns:a16="http://schemas.microsoft.com/office/drawing/2014/main" id="{2AC265A6-09D5-8F54-F8DE-60600E566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158" y="2633929"/>
            <a:ext cx="7772400" cy="3464996"/>
          </a:xfrm>
          <a:prstGeom prst="rect">
            <a:avLst/>
          </a:prstGeom>
        </p:spPr>
      </p:pic>
    </p:spTree>
    <p:custDataLst>
      <p:tags r:id="rId1"/>
    </p:custDataLst>
    <p:extLst>
      <p:ext uri="{BB962C8B-B14F-4D97-AF65-F5344CB8AC3E}">
        <p14:creationId xmlns:p14="http://schemas.microsoft.com/office/powerpoint/2010/main" val="11696255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E143-6444-0543-CA7B-F5521C944F52}"/>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99376581-CDF2-C569-34B4-C543AB27751C}"/>
              </a:ext>
            </a:extLst>
          </p:cNvPr>
          <p:cNvSpPr txBox="1"/>
          <p:nvPr/>
        </p:nvSpPr>
        <p:spPr>
          <a:xfrm>
            <a:off x="164122" y="114406"/>
            <a:ext cx="7580056"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Management Level Risks and Challenges</a:t>
            </a:r>
          </a:p>
        </p:txBody>
      </p:sp>
      <p:pic>
        <p:nvPicPr>
          <p:cNvPr id="5" name="图片 1" descr="logo-en">
            <a:extLst>
              <a:ext uri="{FF2B5EF4-FFF2-40B4-BE49-F238E27FC236}">
                <a16:creationId xmlns:a16="http://schemas.microsoft.com/office/drawing/2014/main" id="{77E719BD-5D2E-6433-FADA-6D0CE5DCFB48}"/>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167B4857-E751-42F9-E0A7-B57D1CFBA813}"/>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412ACF57-FA39-0AF0-60DD-91C04EC60A92}"/>
              </a:ext>
            </a:extLst>
          </p:cNvPr>
          <p:cNvSpPr txBox="1"/>
          <p:nvPr/>
        </p:nvSpPr>
        <p:spPr>
          <a:xfrm>
            <a:off x="286338" y="1023415"/>
            <a:ext cx="11455200" cy="2132956"/>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Insufficient Transparency and Auditability </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Problem: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The agent's decision-making chain is nested in multiple layers (reasoning → tool invocation → reflection → memory update), making it difficult to fully trace.</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Example:</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 If a sub-tasks’ result is malicious, the LLM agent cannot review the progress, still execute the following processes and answer the question without auditability.</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Challenge: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How to design an interpretable traceability mechanism.</a:t>
            </a:r>
          </a:p>
        </p:txBody>
      </p:sp>
      <p:sp>
        <p:nvSpPr>
          <p:cNvPr id="6" name="TextBox 5">
            <a:extLst>
              <a:ext uri="{FF2B5EF4-FFF2-40B4-BE49-F238E27FC236}">
                <a16:creationId xmlns:a16="http://schemas.microsoft.com/office/drawing/2014/main" id="{22D931BA-1972-A867-4545-CB53E1701B13}"/>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Song, Chengyu, et al. "Audit-</a:t>
            </a:r>
            <a:r>
              <a:rPr lang="en-US" dirty="0" err="1"/>
              <a:t>llm</a:t>
            </a:r>
            <a:r>
              <a:rPr lang="en-US" dirty="0"/>
              <a:t>: Multi-agent collaboration for log-based insider threat detection." </a:t>
            </a:r>
            <a:r>
              <a:rPr lang="en-US" dirty="0" err="1"/>
              <a:t>arXiv</a:t>
            </a:r>
            <a:r>
              <a:rPr lang="en-US" dirty="0"/>
              <a:t> preprint arXiv:2408.08902.</a:t>
            </a:r>
          </a:p>
        </p:txBody>
      </p:sp>
      <p:pic>
        <p:nvPicPr>
          <p:cNvPr id="7" name="Picture 6">
            <a:extLst>
              <a:ext uri="{FF2B5EF4-FFF2-40B4-BE49-F238E27FC236}">
                <a16:creationId xmlns:a16="http://schemas.microsoft.com/office/drawing/2014/main" id="{0FDEF0F8-4E0C-732A-1EBB-5191D0FEA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0932" y="3187848"/>
            <a:ext cx="3599494" cy="3278747"/>
          </a:xfrm>
          <a:prstGeom prst="rect">
            <a:avLst/>
          </a:prstGeom>
        </p:spPr>
      </p:pic>
    </p:spTree>
    <p:custDataLst>
      <p:tags r:id="rId1"/>
    </p:custDataLst>
    <p:extLst>
      <p:ext uri="{BB962C8B-B14F-4D97-AF65-F5344CB8AC3E}">
        <p14:creationId xmlns:p14="http://schemas.microsoft.com/office/powerpoint/2010/main" val="14878053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5D796-828A-1D9E-8993-2391364ADFFE}"/>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5079602B-0E10-8E72-5225-02BB4E52E824}"/>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Attacks on Agentic System</a:t>
            </a:r>
          </a:p>
        </p:txBody>
      </p:sp>
      <p:pic>
        <p:nvPicPr>
          <p:cNvPr id="5" name="图片 1" descr="logo-en">
            <a:extLst>
              <a:ext uri="{FF2B5EF4-FFF2-40B4-BE49-F238E27FC236}">
                <a16:creationId xmlns:a16="http://schemas.microsoft.com/office/drawing/2014/main" id="{CE5199A4-262A-163E-8FF0-A4423EB2561E}"/>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B6B023B2-B13C-A688-F469-BD6C3EE13983}"/>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98414BAA-E40E-E665-B915-F7952B658DB0}"/>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MEXTRA: Memory Extraction Attack</a:t>
            </a:r>
          </a:p>
        </p:txBody>
      </p:sp>
      <p:sp>
        <p:nvSpPr>
          <p:cNvPr id="6" name="TextBox 5">
            <a:extLst>
              <a:ext uri="{FF2B5EF4-FFF2-40B4-BE49-F238E27FC236}">
                <a16:creationId xmlns:a16="http://schemas.microsoft.com/office/drawing/2014/main" id="{DAE009EC-55F4-DF4F-D4C2-FFE9D5951C89}"/>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Wang, Bo, et al. "Unveiling privacy risks in </a:t>
            </a:r>
            <a:r>
              <a:rPr lang="en-US" dirty="0" err="1"/>
              <a:t>llm</a:t>
            </a:r>
            <a:r>
              <a:rPr lang="en-US" dirty="0"/>
              <a:t> agent memory." ACL. 2025.</a:t>
            </a:r>
          </a:p>
        </p:txBody>
      </p:sp>
      <p:pic>
        <p:nvPicPr>
          <p:cNvPr id="3" name="Picture 2" descr="A diagram of a computer&#10;&#10;AI-generated content may be incorrect.">
            <a:extLst>
              <a:ext uri="{FF2B5EF4-FFF2-40B4-BE49-F238E27FC236}">
                <a16:creationId xmlns:a16="http://schemas.microsoft.com/office/drawing/2014/main" id="{DAA968EE-F14A-AB49-C253-DA530CE283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1795411"/>
            <a:ext cx="7772400" cy="2657094"/>
          </a:xfrm>
          <a:prstGeom prst="rect">
            <a:avLst/>
          </a:prstGeom>
        </p:spPr>
      </p:pic>
      <p:sp>
        <p:nvSpPr>
          <p:cNvPr id="11" name="TextBox 10">
            <a:extLst>
              <a:ext uri="{FF2B5EF4-FFF2-40B4-BE49-F238E27FC236}">
                <a16:creationId xmlns:a16="http://schemas.microsoft.com/office/drawing/2014/main" id="{71639120-9CBB-620E-F669-00BD181DB7FF}"/>
              </a:ext>
            </a:extLst>
          </p:cNvPr>
          <p:cNvSpPr txBox="1"/>
          <p:nvPr/>
        </p:nvSpPr>
        <p:spPr>
          <a:xfrm>
            <a:off x="488445" y="4632194"/>
            <a:ext cx="11455200" cy="1477328"/>
          </a:xfrm>
          <a:prstGeom prst="rect">
            <a:avLst/>
          </a:prstGeom>
          <a:noFill/>
        </p:spPr>
        <p:txBody>
          <a:bodyPr wrap="square">
            <a:spAutoFit/>
          </a:bodyPr>
          <a:lstStyle/>
          <a:p>
            <a:r>
              <a:rPr lang="en-CN" dirty="0">
                <a:latin typeface="Microsoft YaHei UI" panose="020B0503020204020204" pitchFamily="34" charset="-122"/>
                <a:ea typeface="Microsoft YaHei UI" panose="020B0503020204020204" pitchFamily="34" charset="-122"/>
              </a:rPr>
              <a:t>The workflow of a web agent with memory module for a normal user query (left) and an attacking prompt (right). Only the first-step solution is shown for the normal user query, omitting subsequent actions like "click [Buy Now]" since the focus is on comparing it with the extraction attack.</a:t>
            </a:r>
          </a:p>
          <a:p>
            <a:endParaRPr lang="en-CN" dirty="0">
              <a:latin typeface="Microsoft YaHei UI" panose="020B0503020204020204" pitchFamily="34" charset="-122"/>
              <a:ea typeface="Microsoft YaHei UI" panose="020B0503020204020204" pitchFamily="34" charset="-122"/>
            </a:endParaRPr>
          </a:p>
          <a:p>
            <a:r>
              <a:rPr lang="en-US" b="1" dirty="0">
                <a:latin typeface="Microsoft YaHei UI" panose="020B0503020204020204" pitchFamily="34" charset="-122"/>
                <a:ea typeface="Microsoft YaHei UI" panose="020B0503020204020204" pitchFamily="34" charset="-122"/>
              </a:rPr>
              <a:t>MEXTRA heavily relies on the design of attacking prompt.</a:t>
            </a:r>
            <a:endParaRPr lang="en-CN" b="1" dirty="0">
              <a:latin typeface="Microsoft YaHei UI" panose="020B0503020204020204" pitchFamily="34" charset="-122"/>
              <a:ea typeface="Microsoft YaHei UI" panose="020B0503020204020204" pitchFamily="34" charset="-122"/>
            </a:endParaRPr>
          </a:p>
        </p:txBody>
      </p:sp>
    </p:spTree>
    <p:custDataLst>
      <p:tags r:id="rId1"/>
    </p:custDataLst>
    <p:extLst>
      <p:ext uri="{BB962C8B-B14F-4D97-AF65-F5344CB8AC3E}">
        <p14:creationId xmlns:p14="http://schemas.microsoft.com/office/powerpoint/2010/main" val="40380356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AF0EC-09F4-ED73-62D6-CA4908130C90}"/>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59BEDDF7-7377-AAE4-0382-36EFBE86141D}"/>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Attacks on Agentic System</a:t>
            </a:r>
          </a:p>
        </p:txBody>
      </p:sp>
      <p:pic>
        <p:nvPicPr>
          <p:cNvPr id="5" name="图片 1" descr="logo-en">
            <a:extLst>
              <a:ext uri="{FF2B5EF4-FFF2-40B4-BE49-F238E27FC236}">
                <a16:creationId xmlns:a16="http://schemas.microsoft.com/office/drawing/2014/main" id="{601F0B30-F2CC-CED3-2F75-E340C6A5AC37}"/>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3555CDAB-5B71-C371-4EF7-564B59E0CC19}"/>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842CA1F8-975F-7C67-C97A-B06AC8325873}"/>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MEXTRA Evaluation</a:t>
            </a:r>
          </a:p>
        </p:txBody>
      </p:sp>
      <p:sp>
        <p:nvSpPr>
          <p:cNvPr id="6" name="TextBox 5">
            <a:extLst>
              <a:ext uri="{FF2B5EF4-FFF2-40B4-BE49-F238E27FC236}">
                <a16:creationId xmlns:a16="http://schemas.microsoft.com/office/drawing/2014/main" id="{3B3D45BA-0E61-B25E-6A00-DDFCC027ADC6}"/>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Wang, Bo, et al. "Unveiling privacy risks in </a:t>
            </a:r>
            <a:r>
              <a:rPr lang="en-US" dirty="0" err="1"/>
              <a:t>llm</a:t>
            </a:r>
            <a:r>
              <a:rPr lang="en-US" dirty="0"/>
              <a:t> agent memory." ACL. 2025.</a:t>
            </a:r>
          </a:p>
        </p:txBody>
      </p:sp>
      <p:sp>
        <p:nvSpPr>
          <p:cNvPr id="2" name="TextBox 1">
            <a:extLst>
              <a:ext uri="{FF2B5EF4-FFF2-40B4-BE49-F238E27FC236}">
                <a16:creationId xmlns:a16="http://schemas.microsoft.com/office/drawing/2014/main" id="{1566F6A4-020F-6C3F-432D-CC1717FFCD61}"/>
              </a:ext>
            </a:extLst>
          </p:cNvPr>
          <p:cNvSpPr txBox="1"/>
          <p:nvPr/>
        </p:nvSpPr>
        <p:spPr>
          <a:xfrm>
            <a:off x="368400" y="1584194"/>
            <a:ext cx="11455200" cy="1692771"/>
          </a:xfrm>
          <a:prstGeom prst="rect">
            <a:avLst/>
          </a:prstGeom>
          <a:noFill/>
        </p:spPr>
        <p:txBody>
          <a:bodyPr wrap="square">
            <a:spAutoFit/>
          </a:bodyPr>
          <a:lstStyle/>
          <a:p>
            <a:pPr marL="285750" indent="-285750">
              <a:buFont typeface="Arial" panose="020B0604020202020204" pitchFamily="34" charset="0"/>
              <a:buChar char="•"/>
            </a:pPr>
            <a:r>
              <a:rPr lang="en-CN" b="1" dirty="0">
                <a:latin typeface="Microsoft YaHei UI" panose="020B0503020204020204" pitchFamily="34" charset="-122"/>
                <a:ea typeface="Microsoft YaHei UI" panose="020B0503020204020204" pitchFamily="34" charset="-122"/>
              </a:rPr>
              <a:t>Agents: </a:t>
            </a:r>
          </a:p>
          <a:p>
            <a:pPr marL="742950" lvl="1" indent="-285750">
              <a:buFont typeface="Wingdings" pitchFamily="2" charset="2"/>
              <a:buChar char="§"/>
            </a:pPr>
            <a:r>
              <a:rPr lang="en-US" sz="1600" b="1" dirty="0" err="1">
                <a:latin typeface="Microsoft YaHei UI" panose="020B0503020204020204" pitchFamily="34" charset="-122"/>
                <a:ea typeface="Microsoft YaHei UI" panose="020B0503020204020204" pitchFamily="34" charset="-122"/>
              </a:rPr>
              <a:t>EHRAgent</a:t>
            </a:r>
            <a:r>
              <a:rPr lang="en-US" sz="1600" b="1" dirty="0">
                <a:latin typeface="Microsoft YaHei UI" panose="020B0503020204020204" pitchFamily="34" charset="-122"/>
                <a:ea typeface="Microsoft YaHei UI" panose="020B0503020204020204" pitchFamily="34" charset="-122"/>
              </a:rPr>
              <a:t>: </a:t>
            </a:r>
            <a:r>
              <a:rPr lang="en-US" sz="1600" dirty="0">
                <a:latin typeface="Microsoft YaHei UI" panose="020B0503020204020204" pitchFamily="34" charset="-122"/>
                <a:ea typeface="Microsoft YaHei UI" panose="020B0503020204020204" pitchFamily="34" charset="-122"/>
              </a:rPr>
              <a:t>a code-powered agent for electric healthcare record (EHR) management</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RAP: </a:t>
            </a:r>
            <a:r>
              <a:rPr lang="en-US" sz="1600" dirty="0">
                <a:latin typeface="Microsoft YaHei UI" panose="020B0503020204020204" pitchFamily="34" charset="-122"/>
                <a:ea typeface="Microsoft YaHei UI" panose="020B0503020204020204" pitchFamily="34" charset="-122"/>
              </a:rPr>
              <a:t>a web agent for online shopping</a:t>
            </a:r>
          </a:p>
          <a:p>
            <a:pPr marL="285750" lvl="1" indent="-285750">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Similarity Scoring Function:</a:t>
            </a:r>
          </a:p>
          <a:p>
            <a:pPr marL="742950" lvl="2" indent="-285750">
              <a:buFont typeface="Wingdings" pitchFamily="2" charset="2"/>
              <a:buChar char="§"/>
            </a:pPr>
            <a:r>
              <a:rPr lang="en-CN" b="1" dirty="0">
                <a:latin typeface="Microsoft YaHei UI" panose="020B0503020204020204" pitchFamily="34" charset="-122"/>
                <a:ea typeface="Microsoft YaHei UI" panose="020B0503020204020204" pitchFamily="34" charset="-122"/>
              </a:rPr>
              <a:t>edit distance: </a:t>
            </a:r>
            <a:r>
              <a:rPr lang="en-CN" dirty="0">
                <a:latin typeface="Microsoft YaHei UI" panose="020B0503020204020204" pitchFamily="34" charset="-122"/>
                <a:ea typeface="Microsoft YaHei UI" panose="020B0503020204020204" pitchFamily="34" charset="-122"/>
              </a:rPr>
              <a:t>retrieve top-4 records for code generation demonstrations</a:t>
            </a:r>
          </a:p>
          <a:p>
            <a:pPr marL="742950" lvl="2" indent="-285750">
              <a:buFont typeface="Wingdings" pitchFamily="2" charset="2"/>
              <a:buChar char="§"/>
            </a:pPr>
            <a:r>
              <a:rPr lang="en-US" b="1" dirty="0">
                <a:latin typeface="Microsoft YaHei UI" panose="020B0503020204020204" pitchFamily="34" charset="-122"/>
                <a:ea typeface="Microsoft YaHei UI" panose="020B0503020204020204" pitchFamily="34" charset="-122"/>
              </a:rPr>
              <a:t>cosine similarity: </a:t>
            </a:r>
            <a:r>
              <a:rPr lang="en-US" dirty="0">
                <a:latin typeface="Microsoft YaHei UI" panose="020B0503020204020204" pitchFamily="34" charset="-122"/>
                <a:ea typeface="Microsoft YaHei UI" panose="020B0503020204020204" pitchFamily="34" charset="-122"/>
              </a:rPr>
              <a:t>retrieve top-3 records for action generation demonstrations</a:t>
            </a:r>
          </a:p>
        </p:txBody>
      </p:sp>
      <p:pic>
        <p:nvPicPr>
          <p:cNvPr id="8" name="Picture 7">
            <a:extLst>
              <a:ext uri="{FF2B5EF4-FFF2-40B4-BE49-F238E27FC236}">
                <a16:creationId xmlns:a16="http://schemas.microsoft.com/office/drawing/2014/main" id="{2760D11C-BDDC-40B6-D47B-B2C5C3C2D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27" y="3534159"/>
            <a:ext cx="5097639" cy="2628305"/>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E2438894-3A70-851F-68AC-A114F1F3A222}"/>
                  </a:ext>
                </a:extLst>
              </p:cNvPr>
              <p:cNvSpPr txBox="1"/>
              <p:nvPr/>
            </p:nvSpPr>
            <p:spPr>
              <a:xfrm>
                <a:off x="6013938" y="3713071"/>
                <a:ext cx="5593563" cy="950260"/>
              </a:xfrm>
              <a:prstGeom prst="rect">
                <a:avLst/>
              </a:prstGeom>
              <a:noFill/>
            </p:spPr>
            <p:txBody>
              <a:bodyPr wrap="square">
                <a:spAutoFit/>
              </a:bodyPr>
              <a:lstStyle/>
              <a:p>
                <a:r>
                  <a:rPr lang="en-CN" sz="1600" b="1" dirty="0">
                    <a:latin typeface="Microsoft YaHei UI" panose="020B0503020204020204" pitchFamily="34" charset="-122"/>
                    <a:ea typeface="Microsoft YaHei UI" panose="020B0503020204020204" pitchFamily="34" charset="-122"/>
                  </a:rPr>
                  <a:t>Extracted Efficiency: </a:t>
                </a:r>
                <a14:m>
                  <m:oMath xmlns:m="http://schemas.openxmlformats.org/officeDocument/2006/math">
                    <m:f>
                      <m:fPr>
                        <m:ctrlPr>
                          <a:rPr lang="en-CN" sz="1600" i="1" smtClean="0">
                            <a:latin typeface="Cambria Math" panose="02040503050406030204" pitchFamily="18" charset="0"/>
                            <a:ea typeface="Microsoft YaHei UI" panose="020B0503020204020204" pitchFamily="34" charset="-122"/>
                          </a:rPr>
                        </m:ctrlPr>
                      </m:fPr>
                      <m:num>
                        <m:d>
                          <m:dPr>
                            <m:begChr m:val="|"/>
                            <m:endChr m:val="|"/>
                            <m:ctrlPr>
                              <a:rPr lang="en-CN" sz="1600" i="1" smtClean="0">
                                <a:latin typeface="Cambria Math" panose="02040503050406030204" pitchFamily="18" charset="0"/>
                                <a:ea typeface="Microsoft YaHei UI" panose="020B0503020204020204" pitchFamily="34" charset="-122"/>
                              </a:rPr>
                            </m:ctrlPr>
                          </m:dPr>
                          <m:e>
                            <m:r>
                              <a:rPr lang="en-US" sz="1600" b="0" i="1" smtClean="0">
                                <a:latin typeface="Cambria Math" panose="02040503050406030204" pitchFamily="18" charset="0"/>
                                <a:ea typeface="Microsoft YaHei UI" panose="020B0503020204020204" pitchFamily="34" charset="-122"/>
                              </a:rPr>
                              <m:t>𝑄</m:t>
                            </m:r>
                          </m:e>
                        </m:d>
                      </m:num>
                      <m:den>
                        <m:r>
                          <a:rPr lang="en-US" sz="1600" b="0" i="1" smtClean="0">
                            <a:latin typeface="Cambria Math" panose="02040503050406030204" pitchFamily="18" charset="0"/>
                            <a:ea typeface="Microsoft YaHei UI" panose="020B0503020204020204" pitchFamily="34" charset="-122"/>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𝑘</m:t>
                        </m:r>
                      </m:den>
                    </m:f>
                  </m:oMath>
                </a14:m>
                <a:r>
                  <a:rPr lang="en-CN" sz="1600" dirty="0">
                    <a:latin typeface="Microsoft YaHei UI" panose="020B0503020204020204" pitchFamily="34" charset="-122"/>
                    <a:ea typeface="Microsoft YaHei UI" panose="020B0503020204020204" pitchFamily="34" charset="-122"/>
                  </a:rPr>
                  <a:t>, the efficiency of </a:t>
                </a:r>
                <a14:m>
                  <m:oMath xmlns:m="http://schemas.openxmlformats.org/officeDocument/2006/math">
                    <m:r>
                      <a:rPr lang="en-US" sz="1600" b="0" i="1" smtClean="0">
                        <a:latin typeface="Cambria Math" panose="02040503050406030204" pitchFamily="18" charset="0"/>
                        <a:ea typeface="Microsoft YaHei UI" panose="020B0503020204020204" pitchFamily="34" charset="-122"/>
                      </a:rPr>
                      <m:t>𝑛</m:t>
                    </m:r>
                  </m:oMath>
                </a14:m>
                <a:r>
                  <a:rPr lang="en-CN" sz="1600" dirty="0">
                    <a:latin typeface="Microsoft YaHei UI" panose="020B0503020204020204" pitchFamily="34" charset="-122"/>
                    <a:ea typeface="Microsoft YaHei UI" panose="020B0503020204020204" pitchFamily="34" charset="-122"/>
                  </a:rPr>
                  <a:t> attacking prompts, </a:t>
                </a:r>
                <a14:m>
                  <m:oMath xmlns:m="http://schemas.openxmlformats.org/officeDocument/2006/math">
                    <m:d>
                      <m:dPr>
                        <m:begChr m:val="|"/>
                        <m:endChr m:val="|"/>
                        <m:ctrlPr>
                          <a:rPr lang="en-CN" sz="1600" i="1">
                            <a:latin typeface="Cambria Math" panose="02040503050406030204" pitchFamily="18" charset="0"/>
                            <a:ea typeface="Microsoft YaHei UI" panose="020B0503020204020204" pitchFamily="34" charset="-122"/>
                          </a:rPr>
                        </m:ctrlPr>
                      </m:dPr>
                      <m:e>
                        <m:r>
                          <a:rPr lang="en-US" sz="1600" i="1">
                            <a:latin typeface="Cambria Math" panose="02040503050406030204" pitchFamily="18" charset="0"/>
                            <a:ea typeface="Microsoft YaHei UI" panose="020B0503020204020204" pitchFamily="34" charset="-122"/>
                          </a:rPr>
                          <m:t>𝑄</m:t>
                        </m:r>
                      </m:e>
                    </m:d>
                  </m:oMath>
                </a14:m>
                <a:r>
                  <a:rPr lang="en-CN" sz="1600" dirty="0">
                    <a:latin typeface="Microsoft YaHei UI" panose="020B0503020204020204" pitchFamily="34" charset="-122"/>
                    <a:ea typeface="Microsoft YaHei UI" panose="020B0503020204020204" pitchFamily="34" charset="-122"/>
                  </a:rPr>
                  <a:t> denotes </a:t>
                </a:r>
                <a:r>
                  <a:rPr lang="en-US" sz="1600" dirty="0">
                    <a:latin typeface="Microsoft YaHei UI" panose="020B0503020204020204" pitchFamily="34" charset="-122"/>
                    <a:ea typeface="Microsoft YaHei UI" panose="020B0503020204020204" pitchFamily="34" charset="-122"/>
                  </a:rPr>
                  <a:t>Extracted Number, the size of extracted unique user query set</a:t>
                </a:r>
                <a:endParaRPr lang="en-CN" sz="1600" dirty="0">
                  <a:latin typeface="Microsoft YaHei UI" panose="020B0503020204020204" pitchFamily="34" charset="-122"/>
                  <a:ea typeface="Microsoft YaHei UI" panose="020B0503020204020204" pitchFamily="34" charset="-122"/>
                </a:endParaRPr>
              </a:p>
            </p:txBody>
          </p:sp>
        </mc:Choice>
        <mc:Fallback>
          <p:sp>
            <p:nvSpPr>
              <p:cNvPr id="15" name="TextBox 14">
                <a:extLst>
                  <a:ext uri="{FF2B5EF4-FFF2-40B4-BE49-F238E27FC236}">
                    <a16:creationId xmlns:a16="http://schemas.microsoft.com/office/drawing/2014/main" id="{E2438894-3A70-851F-68AC-A114F1F3A222}"/>
                  </a:ext>
                </a:extLst>
              </p:cNvPr>
              <p:cNvSpPr txBox="1">
                <a:spLocks noRot="1" noChangeAspect="1" noMove="1" noResize="1" noEditPoints="1" noAdjustHandles="1" noChangeArrowheads="1" noChangeShapeType="1" noTextEdit="1"/>
              </p:cNvSpPr>
              <p:nvPr/>
            </p:nvSpPr>
            <p:spPr>
              <a:xfrm>
                <a:off x="6013938" y="3713071"/>
                <a:ext cx="5593563" cy="950260"/>
              </a:xfrm>
              <a:prstGeom prst="rect">
                <a:avLst/>
              </a:prstGeom>
              <a:blipFill>
                <a:blip r:embed="rId6"/>
                <a:stretch>
                  <a:fillRect l="-680" b="-6579"/>
                </a:stretch>
              </a:blipFill>
            </p:spPr>
            <p:txBody>
              <a:bodyPr/>
              <a:lstStyle/>
              <a:p>
                <a:r>
                  <a:rPr lang="en-CN">
                    <a:noFill/>
                  </a:rPr>
                  <a:t> </a:t>
                </a:r>
              </a:p>
            </p:txBody>
          </p:sp>
        </mc:Fallback>
      </mc:AlternateContent>
      <p:sp>
        <p:nvSpPr>
          <p:cNvPr id="17" name="TextBox 16">
            <a:extLst>
              <a:ext uri="{FF2B5EF4-FFF2-40B4-BE49-F238E27FC236}">
                <a16:creationId xmlns:a16="http://schemas.microsoft.com/office/drawing/2014/main" id="{6685FC3B-3E58-A619-1857-9B6EA29A76F6}"/>
              </a:ext>
            </a:extLst>
          </p:cNvPr>
          <p:cNvSpPr txBox="1"/>
          <p:nvPr/>
        </p:nvSpPr>
        <p:spPr>
          <a:xfrm>
            <a:off x="6096000" y="5099437"/>
            <a:ext cx="5379862" cy="584775"/>
          </a:xfrm>
          <a:prstGeom prst="rect">
            <a:avLst/>
          </a:prstGeom>
          <a:noFill/>
        </p:spPr>
        <p:txBody>
          <a:bodyPr wrap="square">
            <a:spAutoFit/>
          </a:bodyPr>
          <a:lstStyle/>
          <a:p>
            <a:r>
              <a:rPr lang="en-CN" sz="1600" dirty="0">
                <a:latin typeface="Microsoft YaHei UI" panose="020B0503020204020204" pitchFamily="34" charset="-122"/>
                <a:ea typeface="Microsoft YaHei UI" panose="020B0503020204020204" pitchFamily="34" charset="-122"/>
              </a:rPr>
              <a:t>Figure 2 suggests that a larger memory size introduces a higher risk</a:t>
            </a:r>
          </a:p>
        </p:txBody>
      </p:sp>
    </p:spTree>
    <p:custDataLst>
      <p:tags r:id="rId1"/>
    </p:custDataLst>
    <p:extLst>
      <p:ext uri="{BB962C8B-B14F-4D97-AF65-F5344CB8AC3E}">
        <p14:creationId xmlns:p14="http://schemas.microsoft.com/office/powerpoint/2010/main" val="31293653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37EFA-1D30-9C4C-4BF3-1133AAEED333}"/>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A7E483B8-DE86-2F36-D937-6109E7047277}"/>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Attacks on Agentic System</a:t>
            </a:r>
          </a:p>
        </p:txBody>
      </p:sp>
      <p:pic>
        <p:nvPicPr>
          <p:cNvPr id="5" name="图片 1" descr="logo-en">
            <a:extLst>
              <a:ext uri="{FF2B5EF4-FFF2-40B4-BE49-F238E27FC236}">
                <a16:creationId xmlns:a16="http://schemas.microsoft.com/office/drawing/2014/main" id="{88991085-938D-7915-CD8F-AC2E78E575F2}"/>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3AB86894-F349-A93D-A1F5-6ABC00CCCF50}"/>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474E5AD0-05D0-9B1C-FBB1-80D286F45CE7}"/>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err="1">
                <a:latin typeface="Microsoft YaHei UI" panose="020B0503020204020204" pitchFamily="34" charset="-122"/>
                <a:ea typeface="Microsoft YaHei UI" panose="020B0503020204020204" pitchFamily="34" charset="-122"/>
                <a:cs typeface="Times New Roman Regular" panose="02020503050405090304" charset="0"/>
              </a:rPr>
              <a:t>CheatAgent</a:t>
            </a: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 Prompt Injection Attack</a:t>
            </a:r>
          </a:p>
        </p:txBody>
      </p:sp>
      <p:sp>
        <p:nvSpPr>
          <p:cNvPr id="6" name="TextBox 5">
            <a:extLst>
              <a:ext uri="{FF2B5EF4-FFF2-40B4-BE49-F238E27FC236}">
                <a16:creationId xmlns:a16="http://schemas.microsoft.com/office/drawing/2014/main" id="{155BB67D-DBF4-6358-446F-27D2164BB65D}"/>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Ning, Liang-</a:t>
            </a:r>
            <a:r>
              <a:rPr lang="en-US" dirty="0" err="1"/>
              <a:t>bo</a:t>
            </a:r>
            <a:r>
              <a:rPr lang="en-US" dirty="0"/>
              <a:t>, et al. "</a:t>
            </a:r>
            <a:r>
              <a:rPr lang="en-US" dirty="0" err="1"/>
              <a:t>Cheatagent</a:t>
            </a:r>
            <a:r>
              <a:rPr lang="en-US" dirty="0"/>
              <a:t>: Attacking </a:t>
            </a:r>
            <a:r>
              <a:rPr lang="en-US" dirty="0" err="1"/>
              <a:t>llm</a:t>
            </a:r>
            <a:r>
              <a:rPr lang="en-US" dirty="0"/>
              <a:t>-empowered recommender systems via </a:t>
            </a:r>
            <a:r>
              <a:rPr lang="en-US" dirty="0" err="1"/>
              <a:t>llm</a:t>
            </a:r>
            <a:r>
              <a:rPr lang="en-US" dirty="0"/>
              <a:t> agent." KDD. 2024.</a:t>
            </a:r>
          </a:p>
        </p:txBody>
      </p:sp>
      <p:sp>
        <p:nvSpPr>
          <p:cNvPr id="11" name="TextBox 10">
            <a:extLst>
              <a:ext uri="{FF2B5EF4-FFF2-40B4-BE49-F238E27FC236}">
                <a16:creationId xmlns:a16="http://schemas.microsoft.com/office/drawing/2014/main" id="{A9233CAF-AA31-CB3A-450F-435F76FD7E6A}"/>
              </a:ext>
            </a:extLst>
          </p:cNvPr>
          <p:cNvSpPr txBox="1"/>
          <p:nvPr/>
        </p:nvSpPr>
        <p:spPr>
          <a:xfrm>
            <a:off x="488445" y="5188254"/>
            <a:ext cx="11455200" cy="646331"/>
          </a:xfrm>
          <a:prstGeom prst="rect">
            <a:avLst/>
          </a:prstGeom>
          <a:noFill/>
        </p:spPr>
        <p:txBody>
          <a:bodyPr wrap="square">
            <a:spAutoFit/>
          </a:bodyPr>
          <a:lstStyle/>
          <a:p>
            <a:r>
              <a:rPr lang="en-US" dirty="0">
                <a:latin typeface="Microsoft YaHei UI" panose="020B0503020204020204" pitchFamily="34" charset="-122"/>
                <a:ea typeface="Microsoft YaHei UI" panose="020B0503020204020204" pitchFamily="34" charset="-122"/>
              </a:rPr>
              <a:t>Attackers leverage the LLM agent to insert some tokens (e.g., words) or items in the user’s prompt to manipulate the LLM-empowered recommender system to make incorrect decisions.</a:t>
            </a:r>
          </a:p>
        </p:txBody>
      </p:sp>
      <p:pic>
        <p:nvPicPr>
          <p:cNvPr id="7" name="Picture 6">
            <a:extLst>
              <a:ext uri="{FF2B5EF4-FFF2-40B4-BE49-F238E27FC236}">
                <a16:creationId xmlns:a16="http://schemas.microsoft.com/office/drawing/2014/main" id="{7087B9B2-38DA-8D19-3112-D0400FF35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7615" y="1646554"/>
            <a:ext cx="4195939" cy="3228672"/>
          </a:xfrm>
          <a:prstGeom prst="rect">
            <a:avLst/>
          </a:prstGeom>
        </p:spPr>
      </p:pic>
    </p:spTree>
    <p:custDataLst>
      <p:tags r:id="rId1"/>
    </p:custDataLst>
    <p:extLst>
      <p:ext uri="{BB962C8B-B14F-4D97-AF65-F5344CB8AC3E}">
        <p14:creationId xmlns:p14="http://schemas.microsoft.com/office/powerpoint/2010/main" val="41736212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226E1-3DC3-BEC0-B838-59890951F9D8}"/>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83F7A791-D9CB-D82B-7AF8-A1B23F113A51}"/>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Attacks on Agentic System</a:t>
            </a:r>
          </a:p>
        </p:txBody>
      </p:sp>
      <p:pic>
        <p:nvPicPr>
          <p:cNvPr id="5" name="图片 1" descr="logo-en">
            <a:extLst>
              <a:ext uri="{FF2B5EF4-FFF2-40B4-BE49-F238E27FC236}">
                <a16:creationId xmlns:a16="http://schemas.microsoft.com/office/drawing/2014/main" id="{11A9B034-7E99-6DC2-2938-0DFFA9BB1B2B}"/>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4ECA1AB4-6585-B621-09C4-1A5CD9A65C22}"/>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0D099827-F21E-5D94-09C0-F8D63871835A}"/>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err="1">
                <a:latin typeface="Microsoft YaHei UI" panose="020B0503020204020204" pitchFamily="34" charset="-122"/>
                <a:ea typeface="Microsoft YaHei UI" panose="020B0503020204020204" pitchFamily="34" charset="-122"/>
                <a:cs typeface="Times New Roman Regular" panose="02020503050405090304" charset="0"/>
              </a:rPr>
              <a:t>CheatAgent</a:t>
            </a: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 Evaluation</a:t>
            </a:r>
          </a:p>
        </p:txBody>
      </p:sp>
      <p:sp>
        <p:nvSpPr>
          <p:cNvPr id="6" name="TextBox 5">
            <a:extLst>
              <a:ext uri="{FF2B5EF4-FFF2-40B4-BE49-F238E27FC236}">
                <a16:creationId xmlns:a16="http://schemas.microsoft.com/office/drawing/2014/main" id="{4DB66378-AD1F-25E9-DF84-125E4FA361FA}"/>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Ning, Liang-</a:t>
            </a:r>
            <a:r>
              <a:rPr lang="en-US" dirty="0" err="1"/>
              <a:t>bo</a:t>
            </a:r>
            <a:r>
              <a:rPr lang="en-US" dirty="0"/>
              <a:t>, et al. "</a:t>
            </a:r>
            <a:r>
              <a:rPr lang="en-US" dirty="0" err="1"/>
              <a:t>Cheatagent</a:t>
            </a:r>
            <a:r>
              <a:rPr lang="en-US" dirty="0"/>
              <a:t>: Attacking </a:t>
            </a:r>
            <a:r>
              <a:rPr lang="en-US" dirty="0" err="1"/>
              <a:t>llm</a:t>
            </a:r>
            <a:r>
              <a:rPr lang="en-US" dirty="0"/>
              <a:t>-empowered recommender systems via </a:t>
            </a:r>
            <a:r>
              <a:rPr lang="en-US" dirty="0" err="1"/>
              <a:t>llm</a:t>
            </a:r>
            <a:r>
              <a:rPr lang="en-US" dirty="0"/>
              <a:t> agent." KDD. 2024.</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FFFB8DC-5A64-97F2-8E5B-17A62D3C71CB}"/>
                  </a:ext>
                </a:extLst>
              </p:cNvPr>
              <p:cNvSpPr txBox="1"/>
              <p:nvPr/>
            </p:nvSpPr>
            <p:spPr>
              <a:xfrm>
                <a:off x="368400" y="1555299"/>
                <a:ext cx="11455200" cy="2012282"/>
              </a:xfrm>
              <a:prstGeom prst="rect">
                <a:avLst/>
              </a:prstGeom>
              <a:noFill/>
            </p:spPr>
            <p:txBody>
              <a:bodyPr wrap="square">
                <a:spAutoFit/>
              </a:bodyPr>
              <a:lstStyle/>
              <a:p>
                <a:pPr marL="285750" indent="-285750">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Datasets:</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Movielens-1M (ML1M): </a:t>
                </a:r>
                <a:r>
                  <a:rPr lang="en-US" sz="1600" dirty="0">
                    <a:latin typeface="Microsoft YaHei UI" panose="020B0503020204020204" pitchFamily="34" charset="-122"/>
                    <a:ea typeface="Microsoft YaHei UI" panose="020B0503020204020204" pitchFamily="34" charset="-122"/>
                  </a:rPr>
                  <a:t>6,040 users and their interactions with around 3,000 movies </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Taobao: </a:t>
                </a:r>
                <a:r>
                  <a:rPr lang="en-US" sz="1600" dirty="0">
                    <a:latin typeface="Microsoft YaHei UI" panose="020B0503020204020204" pitchFamily="34" charset="-122"/>
                    <a:ea typeface="Microsoft YaHei UI" panose="020B0503020204020204" pitchFamily="34" charset="-122"/>
                  </a:rPr>
                  <a:t>an e-commerce dataset containing a rich set of user behaviors</a:t>
                </a:r>
              </a:p>
              <a:p>
                <a:pPr marL="742950" lvl="1" indent="-285750">
                  <a:buFont typeface="Wingdings" pitchFamily="2" charset="2"/>
                  <a:buChar char="§"/>
                </a:pPr>
                <a:r>
                  <a:rPr lang="en-US" sz="1600" b="1" dirty="0" err="1">
                    <a:latin typeface="Microsoft YaHei UI" panose="020B0503020204020204" pitchFamily="34" charset="-122"/>
                    <a:ea typeface="Microsoft YaHei UI" panose="020B0503020204020204" pitchFamily="34" charset="-122"/>
                  </a:rPr>
                  <a:t>LastFM</a:t>
                </a:r>
                <a:r>
                  <a:rPr lang="en-US" sz="1600" b="1" dirty="0">
                    <a:latin typeface="Microsoft YaHei UI" panose="020B0503020204020204" pitchFamily="34" charset="-122"/>
                    <a:ea typeface="Microsoft YaHei UI" panose="020B0503020204020204" pitchFamily="34" charset="-122"/>
                  </a:rPr>
                  <a:t>: </a:t>
                </a:r>
                <a:r>
                  <a:rPr lang="en-US" sz="1600" dirty="0">
                    <a:latin typeface="Microsoft YaHei UI" panose="020B0503020204020204" pitchFamily="34" charset="-122"/>
                    <a:ea typeface="Microsoft YaHei UI" panose="020B0503020204020204" pitchFamily="34" charset="-122"/>
                  </a:rPr>
                  <a:t>user listening histories from the </a:t>
                </a:r>
                <a:r>
                  <a:rPr lang="en-US" sz="1600" dirty="0" err="1">
                    <a:latin typeface="Microsoft YaHei UI" panose="020B0503020204020204" pitchFamily="34" charset="-122"/>
                    <a:ea typeface="Microsoft YaHei UI" panose="020B0503020204020204" pitchFamily="34" charset="-122"/>
                  </a:rPr>
                  <a:t>Last.fm</a:t>
                </a:r>
                <a:r>
                  <a:rPr lang="en-US" sz="1600" dirty="0">
                    <a:latin typeface="Microsoft YaHei UI" panose="020B0503020204020204" pitchFamily="34" charset="-122"/>
                    <a:ea typeface="Microsoft YaHei UI" panose="020B0503020204020204" pitchFamily="34" charset="-122"/>
                  </a:rPr>
                  <a:t> music streaming service</a:t>
                </a:r>
              </a:p>
              <a:p>
                <a:pPr marL="285750" lvl="1" indent="-285750">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Metrics:</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AUC: </a:t>
                </a:r>
                <a:r>
                  <a:rPr lang="en-US" sz="1600" dirty="0">
                    <a:latin typeface="Microsoft YaHei UI" panose="020B0503020204020204" pitchFamily="34" charset="-122"/>
                    <a:ea typeface="Microsoft YaHei UI" panose="020B0503020204020204" pitchFamily="34" charset="-122"/>
                  </a:rPr>
                  <a:t>the recommendation performance</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ASR-A: </a:t>
                </a:r>
                <a:r>
                  <a:rPr lang="en-US" sz="1600" dirty="0">
                    <a:latin typeface="Microsoft YaHei UI" panose="020B0503020204020204" pitchFamily="34" charset="-122"/>
                    <a:ea typeface="Microsoft YaHei UI" panose="020B0503020204020204" pitchFamily="34" charset="-122"/>
                  </a:rPr>
                  <a:t>the attack performance, which is computed as </a:t>
                </a:r>
                <a14:m>
                  <m:oMath xmlns:m="http://schemas.openxmlformats.org/officeDocument/2006/math">
                    <m:r>
                      <a:rPr lang="en-US" sz="1600" b="0"/>
                      <m:t>1−</m:t>
                    </m:r>
                    <m:f>
                      <m:fPr>
                        <m:ctrlPr>
                          <a:rPr lang="en-US" sz="1600"/>
                        </m:ctrlPr>
                      </m:fPr>
                      <m:num>
                        <m:acc>
                          <m:accPr>
                            <m:chr m:val="̂"/>
                            <m:ctrlPr>
                              <a:rPr lang="en-US" sz="1600"/>
                            </m:ctrlPr>
                          </m:accPr>
                          <m:e>
                            <m:r>
                              <m:rPr>
                                <m:sty m:val="p"/>
                              </m:rPr>
                              <a:rPr lang="en-US" sz="1600" b="0" i="1"/>
                              <m:t>AUC</m:t>
                            </m:r>
                          </m:e>
                        </m:acc>
                      </m:num>
                      <m:den>
                        <m:r>
                          <m:rPr>
                            <m:sty m:val="p"/>
                          </m:rPr>
                          <a:rPr lang="en-US" sz="1600" b="0" i="1"/>
                          <m:t>AUC</m:t>
                        </m:r>
                      </m:den>
                    </m:f>
                  </m:oMath>
                </a14:m>
                <a:r>
                  <a:rPr lang="en-US" sz="1600" dirty="0">
                    <a:latin typeface="Microsoft YaHei UI" panose="020B0503020204020204" pitchFamily="34" charset="-122"/>
                    <a:ea typeface="Microsoft YaHei UI" panose="020B0503020204020204" pitchFamily="34" charset="-122"/>
                  </a:rPr>
                  <a:t>, </a:t>
                </a:r>
                <a14:m>
                  <m:oMath xmlns:m="http://schemas.openxmlformats.org/officeDocument/2006/math">
                    <m:acc>
                      <m:accPr>
                        <m:chr m:val="̂"/>
                        <m:ctrlPr>
                          <a:rPr lang="en-US" sz="1600"/>
                        </m:ctrlPr>
                      </m:accPr>
                      <m:e>
                        <m:r>
                          <m:rPr>
                            <m:sty m:val="p"/>
                          </m:rPr>
                          <a:rPr lang="en-US" sz="1600" b="0" i="1"/>
                          <m:t>AUC</m:t>
                        </m:r>
                      </m:e>
                    </m:acc>
                  </m:oMath>
                </a14:m>
                <a:r>
                  <a:rPr lang="en-US" sz="1600" dirty="0">
                    <a:latin typeface="Microsoft YaHei UI" panose="020B0503020204020204" pitchFamily="34" charset="-122"/>
                    <a:ea typeface="Microsoft YaHei UI" panose="020B0503020204020204" pitchFamily="34" charset="-122"/>
                  </a:rPr>
                  <a:t> is the AUC when under attacks</a:t>
                </a:r>
              </a:p>
            </p:txBody>
          </p:sp>
        </mc:Choice>
        <mc:Fallback>
          <p:sp>
            <p:nvSpPr>
              <p:cNvPr id="11" name="TextBox 10">
                <a:extLst>
                  <a:ext uri="{FF2B5EF4-FFF2-40B4-BE49-F238E27FC236}">
                    <a16:creationId xmlns:a16="http://schemas.microsoft.com/office/drawing/2014/main" id="{EFFFB8DC-5A64-97F2-8E5B-17A62D3C71CB}"/>
                  </a:ext>
                </a:extLst>
              </p:cNvPr>
              <p:cNvSpPr txBox="1">
                <a:spLocks noRot="1" noChangeAspect="1" noMove="1" noResize="1" noEditPoints="1" noAdjustHandles="1" noChangeArrowheads="1" noChangeShapeType="1" noTextEdit="1"/>
              </p:cNvSpPr>
              <p:nvPr/>
            </p:nvSpPr>
            <p:spPr>
              <a:xfrm>
                <a:off x="368400" y="1555299"/>
                <a:ext cx="11455200" cy="2012282"/>
              </a:xfrm>
              <a:prstGeom prst="rect">
                <a:avLst/>
              </a:prstGeom>
              <a:blipFill>
                <a:blip r:embed="rId5"/>
                <a:stretch>
                  <a:fillRect l="-332" t="-1258" b="-629"/>
                </a:stretch>
              </a:blipFill>
            </p:spPr>
            <p:txBody>
              <a:bodyPr/>
              <a:lstStyle/>
              <a:p>
                <a:r>
                  <a:rPr lang="en-CN">
                    <a:noFill/>
                  </a:rPr>
                  <a:t> </a:t>
                </a:r>
              </a:p>
            </p:txBody>
          </p:sp>
        </mc:Fallback>
      </mc:AlternateContent>
      <p:pic>
        <p:nvPicPr>
          <p:cNvPr id="3" name="Picture 2" descr="A graph of different colored bars&#10;&#10;AI-generated content may be incorrect.">
            <a:extLst>
              <a:ext uri="{FF2B5EF4-FFF2-40B4-BE49-F238E27FC236}">
                <a16:creationId xmlns:a16="http://schemas.microsoft.com/office/drawing/2014/main" id="{AE2AACCF-DA7C-4560-0B43-9A06F5F12A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9844" y="3634594"/>
            <a:ext cx="6534150" cy="2642701"/>
          </a:xfrm>
          <a:prstGeom prst="rect">
            <a:avLst/>
          </a:prstGeom>
        </p:spPr>
      </p:pic>
    </p:spTree>
    <p:custDataLst>
      <p:tags r:id="rId1"/>
    </p:custDataLst>
    <p:extLst>
      <p:ext uri="{BB962C8B-B14F-4D97-AF65-F5344CB8AC3E}">
        <p14:creationId xmlns:p14="http://schemas.microsoft.com/office/powerpoint/2010/main" val="36915844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FC617-D9F1-2E60-EF5C-2DD13D5E1900}"/>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61C6BED7-019C-D60B-6BF2-3522A454224A}"/>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Attacks on Agentic System</a:t>
            </a:r>
          </a:p>
        </p:txBody>
      </p:sp>
      <p:pic>
        <p:nvPicPr>
          <p:cNvPr id="5" name="图片 1" descr="logo-en">
            <a:extLst>
              <a:ext uri="{FF2B5EF4-FFF2-40B4-BE49-F238E27FC236}">
                <a16:creationId xmlns:a16="http://schemas.microsoft.com/office/drawing/2014/main" id="{BB558DB7-F219-B671-516D-7DD49831B002}"/>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4A434789-3747-FC48-7E2A-1FF1E5F6693E}"/>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7BD3FBC4-95DB-A6E1-A658-083775448C3B}"/>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External Resource Attack</a:t>
            </a:r>
          </a:p>
        </p:txBody>
      </p:sp>
      <p:sp>
        <p:nvSpPr>
          <p:cNvPr id="6" name="TextBox 5">
            <a:extLst>
              <a:ext uri="{FF2B5EF4-FFF2-40B4-BE49-F238E27FC236}">
                <a16:creationId xmlns:a16="http://schemas.microsoft.com/office/drawing/2014/main" id="{4476F40A-BF59-E752-E277-E282C7688D83}"/>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pPr lvl="0">
              <a:defRPr/>
            </a:pPr>
            <a:r>
              <a:rPr lang="en-US" dirty="0"/>
              <a:t>Bühler, Christoph, et al. "Securing AI Agent Execution." </a:t>
            </a:r>
            <a:r>
              <a:rPr lang="en-US" dirty="0" err="1"/>
              <a:t>arXiv</a:t>
            </a:r>
            <a:r>
              <a:rPr lang="en-US" dirty="0"/>
              <a:t> preprint arXiv:2510.21236.</a:t>
            </a:r>
          </a:p>
        </p:txBody>
      </p:sp>
      <p:pic>
        <p:nvPicPr>
          <p:cNvPr id="12" name="Picture 11">
            <a:extLst>
              <a:ext uri="{FF2B5EF4-FFF2-40B4-BE49-F238E27FC236}">
                <a16:creationId xmlns:a16="http://schemas.microsoft.com/office/drawing/2014/main" id="{783F9C37-4C98-7D8E-3849-F5DCE609D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294" y="1917765"/>
            <a:ext cx="7772400" cy="1935515"/>
          </a:xfrm>
          <a:prstGeom prst="rect">
            <a:avLst/>
          </a:prstGeom>
        </p:spPr>
      </p:pic>
      <p:sp>
        <p:nvSpPr>
          <p:cNvPr id="13" name="TextBox 12">
            <a:extLst>
              <a:ext uri="{FF2B5EF4-FFF2-40B4-BE49-F238E27FC236}">
                <a16:creationId xmlns:a16="http://schemas.microsoft.com/office/drawing/2014/main" id="{31ED65AB-1597-FA1D-F9EF-8BE8398F87D9}"/>
              </a:ext>
            </a:extLst>
          </p:cNvPr>
          <p:cNvSpPr txBox="1"/>
          <p:nvPr/>
        </p:nvSpPr>
        <p:spPr>
          <a:xfrm>
            <a:off x="8719138" y="2063312"/>
            <a:ext cx="3314817" cy="1169551"/>
          </a:xfrm>
          <a:prstGeom prst="rect">
            <a:avLst/>
          </a:prstGeom>
          <a:noFill/>
        </p:spPr>
        <p:txBody>
          <a:bodyPr wrap="square">
            <a:spAutoFit/>
          </a:bodyPr>
          <a:lstStyle/>
          <a:p>
            <a:r>
              <a:rPr lang="en-US" sz="1400" dirty="0">
                <a:latin typeface="Microsoft YaHei UI" panose="020B0503020204020204" pitchFamily="34" charset="-122"/>
                <a:ea typeface="Microsoft YaHei UI" panose="020B0503020204020204" pitchFamily="34" charset="-122"/>
              </a:rPr>
              <a:t>MCP: Model Context Protocol, the most widely adopted mechanism to define how agents access external resources in a structured and consistent communication protocol.</a:t>
            </a:r>
          </a:p>
        </p:txBody>
      </p:sp>
      <p:sp>
        <p:nvSpPr>
          <p:cNvPr id="15" name="TextBox 14">
            <a:extLst>
              <a:ext uri="{FF2B5EF4-FFF2-40B4-BE49-F238E27FC236}">
                <a16:creationId xmlns:a16="http://schemas.microsoft.com/office/drawing/2014/main" id="{3BF001CD-5AE6-BA5E-671F-B95F6AF01456}"/>
              </a:ext>
            </a:extLst>
          </p:cNvPr>
          <p:cNvSpPr txBox="1"/>
          <p:nvPr/>
        </p:nvSpPr>
        <p:spPr>
          <a:xfrm>
            <a:off x="761294" y="4355195"/>
            <a:ext cx="10867084" cy="1200329"/>
          </a:xfrm>
          <a:prstGeom prst="rect">
            <a:avLst/>
          </a:prstGeom>
          <a:noFill/>
        </p:spPr>
        <p:txBody>
          <a:bodyPr wrap="square">
            <a:spAutoFit/>
          </a:bodyPr>
          <a:lstStyle/>
          <a:p>
            <a:r>
              <a:rPr lang="en-CN" dirty="0">
                <a:latin typeface="Microsoft YaHei UI" panose="020B0503020204020204" pitchFamily="34" charset="-122"/>
                <a:ea typeface="Microsoft YaHei UI" panose="020B0503020204020204" pitchFamily="34" charset="-122"/>
              </a:rPr>
              <a:t>If the agent (through the MCP protocol) executes the handlePlaceDetailsfunction, the executed code will change from a secure API location (https://maps.googleapis.com) to a malicious one (http://35.34.36.78) allowing a variety of attacks that range from data exfiltration to downloading and executing malware.</a:t>
            </a:r>
          </a:p>
        </p:txBody>
      </p:sp>
    </p:spTree>
    <p:custDataLst>
      <p:tags r:id="rId1"/>
    </p:custDataLst>
    <p:extLst>
      <p:ext uri="{BB962C8B-B14F-4D97-AF65-F5344CB8AC3E}">
        <p14:creationId xmlns:p14="http://schemas.microsoft.com/office/powerpoint/2010/main" val="5613568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D2CBF-A916-148C-1E4F-0222BBE5EEDC}"/>
            </a:ext>
          </a:extLst>
        </p:cNvPr>
        <p:cNvGrpSpPr/>
        <p:nvPr/>
      </p:nvGrpSpPr>
      <p:grpSpPr>
        <a:xfrm>
          <a:off x="0" y="0"/>
          <a:ext cx="0" cy="0"/>
          <a:chOff x="0" y="0"/>
          <a:chExt cx="0" cy="0"/>
        </a:xfrm>
      </p:grpSpPr>
      <p:pic>
        <p:nvPicPr>
          <p:cNvPr id="3" name="Picture 2" descr="A diagram of a diagram of a learning process&#10;&#10;AI-generated content may be incorrect.">
            <a:extLst>
              <a:ext uri="{FF2B5EF4-FFF2-40B4-BE49-F238E27FC236}">
                <a16:creationId xmlns:a16="http://schemas.microsoft.com/office/drawing/2014/main" id="{9A74E2E1-9122-22D9-53F0-B12E3E7BCFE5}"/>
              </a:ext>
            </a:extLst>
          </p:cNvPr>
          <p:cNvPicPr>
            <a:picLocks noChangeAspect="1"/>
          </p:cNvPicPr>
          <p:nvPr/>
        </p:nvPicPr>
        <p:blipFill>
          <a:blip r:embed="rId4">
            <a:extLst>
              <a:ext uri="{28A0092B-C50C-407E-A947-70E740481C1C}">
                <a14:useLocalDpi xmlns:a14="http://schemas.microsoft.com/office/drawing/2010/main" val="0"/>
              </a:ext>
            </a:extLst>
          </a:blip>
          <a:srcRect l="723" t="1900" r="41876" b="45647"/>
          <a:stretch>
            <a:fillRect/>
          </a:stretch>
        </p:blipFill>
        <p:spPr>
          <a:xfrm>
            <a:off x="3431154" y="906823"/>
            <a:ext cx="5131397" cy="2571078"/>
          </a:xfrm>
          <a:prstGeom prst="rect">
            <a:avLst/>
          </a:prstGeom>
        </p:spPr>
      </p:pic>
      <p:sp>
        <p:nvSpPr>
          <p:cNvPr id="9" name="文本框 8">
            <a:extLst>
              <a:ext uri="{FF2B5EF4-FFF2-40B4-BE49-F238E27FC236}">
                <a16:creationId xmlns:a16="http://schemas.microsoft.com/office/drawing/2014/main" id="{D6C23BE7-9481-776E-8710-9E3E8DAE03BD}"/>
              </a:ext>
            </a:extLst>
          </p:cNvPr>
          <p:cNvSpPr txBox="1"/>
          <p:nvPr/>
        </p:nvSpPr>
        <p:spPr>
          <a:xfrm>
            <a:off x="164123" y="114406"/>
            <a:ext cx="8629922" cy="461665"/>
          </a:xfrm>
          <a:prstGeom prst="rect">
            <a:avLst/>
          </a:prstGeom>
          <a:noFill/>
        </p:spPr>
        <p:txBody>
          <a:bodyPr wrap="square" rtlCol="0">
            <a:spAutoFit/>
          </a:bodyPr>
          <a:lstStyle/>
          <a:p>
            <a:pPr algn="l"/>
            <a:r>
              <a:rPr lang="en-US" altLang="zh-CN" sz="24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Knowledge Utilization to Mitigate Agent Hallucination</a:t>
            </a:r>
          </a:p>
        </p:txBody>
      </p:sp>
      <p:pic>
        <p:nvPicPr>
          <p:cNvPr id="5" name="图片 1" descr="logo-en">
            <a:extLst>
              <a:ext uri="{FF2B5EF4-FFF2-40B4-BE49-F238E27FC236}">
                <a16:creationId xmlns:a16="http://schemas.microsoft.com/office/drawing/2014/main" id="{71EECD86-753F-7962-81FD-46FD2E6B782C}"/>
              </a:ext>
            </a:extLst>
          </p:cNvPr>
          <p:cNvPicPr>
            <a:picLocks noChangeAspect="1"/>
          </p:cNvPicPr>
          <p:nvPr/>
        </p:nvPicPr>
        <p:blipFill>
          <a:blip r:embed="rId5"/>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5F80890E-E5CB-8688-949D-D9B62ACEDB65}"/>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8" name="TextBox 7">
            <a:extLst>
              <a:ext uri="{FF2B5EF4-FFF2-40B4-BE49-F238E27FC236}">
                <a16:creationId xmlns:a16="http://schemas.microsoft.com/office/drawing/2014/main" id="{4E06C171-3973-FEF7-8FE2-8B2292558651}"/>
              </a:ext>
            </a:extLst>
          </p:cNvPr>
          <p:cNvSpPr txBox="1"/>
          <p:nvPr/>
        </p:nvSpPr>
        <p:spPr>
          <a:xfrm>
            <a:off x="286338" y="6466595"/>
            <a:ext cx="1091237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Lin, </a:t>
            </a:r>
            <a:r>
              <a:rPr lang="en-US" dirty="0" err="1"/>
              <a:t>Xixun</a:t>
            </a:r>
            <a:r>
              <a:rPr lang="en-US" dirty="0"/>
              <a:t>, et al. "LLM-based Agents Suffer from Hallucinations: A Survey of Taxonomy, Methods, and Directions." </a:t>
            </a:r>
            <a:r>
              <a:rPr lang="en-US" dirty="0" err="1"/>
              <a:t>arXiv</a:t>
            </a:r>
            <a:r>
              <a:rPr lang="en-US" dirty="0"/>
              <a:t> preprint arXiv:2509.18970.</a:t>
            </a:r>
          </a:p>
        </p:txBody>
      </p:sp>
      <p:sp>
        <p:nvSpPr>
          <p:cNvPr id="12" name="TextBox 11">
            <a:extLst>
              <a:ext uri="{FF2B5EF4-FFF2-40B4-BE49-F238E27FC236}">
                <a16:creationId xmlns:a16="http://schemas.microsoft.com/office/drawing/2014/main" id="{B1BCBB30-5559-9591-F502-59B918D8F873}"/>
              </a:ext>
            </a:extLst>
          </p:cNvPr>
          <p:cNvSpPr txBox="1"/>
          <p:nvPr/>
        </p:nvSpPr>
        <p:spPr>
          <a:xfrm>
            <a:off x="223169" y="3621039"/>
            <a:ext cx="5773683" cy="1868268"/>
          </a:xfrm>
          <a:prstGeom prst="rect">
            <a:avLst/>
          </a:prstGeom>
          <a:noFill/>
        </p:spPr>
        <p:txBody>
          <a:bodyPr wrap="square">
            <a:spAutoFit/>
          </a:bodyPr>
          <a:lstStyle/>
          <a:p>
            <a:r>
              <a:rPr lang="en-CN" sz="1600" b="1" dirty="0">
                <a:latin typeface="Microsoft YaHei UI" panose="020B0503020204020204" pitchFamily="34" charset="-122"/>
                <a:ea typeface="Microsoft YaHei UI" panose="020B0503020204020204" pitchFamily="34" charset="-122"/>
              </a:rPr>
              <a:t>External Knowledge Guidance: </a:t>
            </a:r>
          </a:p>
          <a:p>
            <a:pPr marL="285750" indent="-285750">
              <a:lnSpc>
                <a:spcPct val="120000"/>
              </a:lnSpc>
              <a:buFont typeface="Wingdings" pitchFamily="2" charset="2"/>
              <a:buChar char="§"/>
            </a:pPr>
            <a:r>
              <a:rPr lang="en-CN" sz="1400" b="1" dirty="0">
                <a:latin typeface="Microsoft YaHei UI" panose="020B0503020204020204" pitchFamily="34" charset="-122"/>
                <a:ea typeface="Microsoft YaHei UI" panose="020B0503020204020204" pitchFamily="34" charset="-122"/>
              </a:rPr>
              <a:t>Expert Knowledge: </a:t>
            </a:r>
            <a:r>
              <a:rPr lang="en-CN" sz="1400" dirty="0">
                <a:latin typeface="Microsoft YaHei UI" panose="020B0503020204020204" pitchFamily="34" charset="-122"/>
                <a:ea typeface="Microsoft YaHei UI" panose="020B0503020204020204" pitchFamily="34" charset="-122"/>
              </a:rPr>
              <a:t>domain-specific information distilled from the behaviors and decision-making processes of human experts or high-performing systems during task execution</a:t>
            </a:r>
          </a:p>
          <a:p>
            <a:pPr marL="285750" indent="-285750">
              <a:lnSpc>
                <a:spcPct val="120000"/>
              </a:lnSpc>
              <a:buFont typeface="Wingdings" pitchFamily="2" charset="2"/>
              <a:buChar char="§"/>
            </a:pPr>
            <a:r>
              <a:rPr lang="en-CN" sz="1400" b="1" dirty="0">
                <a:latin typeface="Microsoft YaHei UI" panose="020B0503020204020204" pitchFamily="34" charset="-122"/>
                <a:ea typeface="Microsoft YaHei UI" panose="020B0503020204020204" pitchFamily="34" charset="-122"/>
              </a:rPr>
              <a:t>World Models: </a:t>
            </a:r>
            <a:r>
              <a:rPr lang="en-US" sz="1400" dirty="0">
                <a:latin typeface="Microsoft YaHei UI" panose="020B0503020204020204" pitchFamily="34" charset="-122"/>
                <a:ea typeface="Microsoft YaHei UI" panose="020B0503020204020204" pitchFamily="34" charset="-122"/>
              </a:rPr>
              <a:t>systems that construct useful representations of the world, equipping agents with foundational world knowledge</a:t>
            </a:r>
            <a:endParaRPr lang="en-CN" sz="1400" dirty="0">
              <a:latin typeface="Microsoft YaHei UI" panose="020B0503020204020204" pitchFamily="34" charset="-122"/>
              <a:ea typeface="Microsoft YaHei UI" panose="020B0503020204020204" pitchFamily="34" charset="-122"/>
            </a:endParaRPr>
          </a:p>
        </p:txBody>
      </p:sp>
      <p:sp>
        <p:nvSpPr>
          <p:cNvPr id="14" name="TextBox 13">
            <a:extLst>
              <a:ext uri="{FF2B5EF4-FFF2-40B4-BE49-F238E27FC236}">
                <a16:creationId xmlns:a16="http://schemas.microsoft.com/office/drawing/2014/main" id="{F9844CC1-EDE6-877A-572C-793694B22095}"/>
              </a:ext>
            </a:extLst>
          </p:cNvPr>
          <p:cNvSpPr txBox="1"/>
          <p:nvPr/>
        </p:nvSpPr>
        <p:spPr>
          <a:xfrm>
            <a:off x="5880003" y="3621039"/>
            <a:ext cx="6088828" cy="2462277"/>
          </a:xfrm>
          <a:prstGeom prst="rect">
            <a:avLst/>
          </a:prstGeom>
          <a:noFill/>
        </p:spPr>
        <p:txBody>
          <a:bodyPr wrap="square">
            <a:spAutoFit/>
          </a:bodyPr>
          <a:lstStyle/>
          <a:p>
            <a:r>
              <a:rPr lang="en-CN" sz="1600" b="1" dirty="0">
                <a:latin typeface="Microsoft YaHei UI" panose="020B0503020204020204" pitchFamily="34" charset="-122"/>
                <a:ea typeface="Microsoft YaHei UI" panose="020B0503020204020204" pitchFamily="34" charset="-122"/>
              </a:rPr>
              <a:t>Internal Knowledge Enhancement: </a:t>
            </a:r>
          </a:p>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Knowledge Activation</a:t>
            </a:r>
            <a:r>
              <a:rPr lang="en-CN" sz="1400" b="1" dirty="0">
                <a:latin typeface="Microsoft YaHei UI" panose="020B0503020204020204" pitchFamily="34" charset="-122"/>
                <a:ea typeface="Microsoft YaHei UI" panose="020B0503020204020204" pitchFamily="34" charset="-122"/>
              </a:rPr>
              <a:t>: </a:t>
            </a:r>
            <a:r>
              <a:rPr lang="en-CN" sz="1400" dirty="0">
                <a:latin typeface="Microsoft YaHei UI" panose="020B0503020204020204" pitchFamily="34" charset="-122"/>
                <a:ea typeface="Microsoft YaHei UI" panose="020B0503020204020204" pitchFamily="34" charset="-122"/>
              </a:rPr>
              <a:t> </a:t>
            </a:r>
            <a:r>
              <a:rPr lang="en-US" sz="1400" dirty="0">
                <a:latin typeface="Microsoft YaHei UI" panose="020B0503020204020204" pitchFamily="34" charset="-122"/>
                <a:ea typeface="Microsoft YaHei UI" panose="020B0503020204020204" pitchFamily="34" charset="-122"/>
              </a:rPr>
              <a:t>leverage </a:t>
            </a:r>
            <a:r>
              <a:rPr lang="en-US" sz="1400" b="1" dirty="0">
                <a:latin typeface="Microsoft YaHei UI" panose="020B0503020204020204" pitchFamily="34" charset="-122"/>
                <a:ea typeface="Microsoft YaHei UI" panose="020B0503020204020204" pitchFamily="34" charset="-122"/>
              </a:rPr>
              <a:t>Prompt Engineering </a:t>
            </a:r>
            <a:r>
              <a:rPr lang="en-US" sz="1400" dirty="0">
                <a:latin typeface="Microsoft YaHei UI" panose="020B0503020204020204" pitchFamily="34" charset="-122"/>
                <a:ea typeface="Microsoft YaHei UI" panose="020B0503020204020204" pitchFamily="34" charset="-122"/>
              </a:rPr>
              <a:t>to carefully stimulate and utilize the agent’s internal knowledge, guiding it to fully exploit its capabilities.</a:t>
            </a:r>
            <a:endParaRPr lang="en-CN" sz="1400" dirty="0">
              <a:latin typeface="Microsoft YaHei UI" panose="020B0503020204020204" pitchFamily="34" charset="-122"/>
              <a:ea typeface="Microsoft YaHei UI" panose="020B0503020204020204" pitchFamily="34" charset="-122"/>
            </a:endParaRPr>
          </a:p>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Knowledge Rectification</a:t>
            </a:r>
            <a:r>
              <a:rPr lang="en-CN" sz="1400" b="1" dirty="0">
                <a:latin typeface="Microsoft YaHei UI" panose="020B0503020204020204" pitchFamily="34" charset="-122"/>
                <a:ea typeface="Microsoft YaHei UI" panose="020B0503020204020204" pitchFamily="34" charset="-122"/>
              </a:rPr>
              <a:t>: </a:t>
            </a:r>
          </a:p>
          <a:p>
            <a:pPr marL="742950" lvl="1" indent="-285750">
              <a:lnSpc>
                <a:spcPct val="120000"/>
              </a:lnSpc>
              <a:buFont typeface="Courier New" panose="02070309020205020404" pitchFamily="49" charset="0"/>
              <a:buChar char="o"/>
            </a:pPr>
            <a:r>
              <a:rPr lang="en-US" sz="1200" b="1" dirty="0">
                <a:latin typeface="Microsoft YaHei UI" panose="020B0503020204020204" pitchFamily="34" charset="-122"/>
                <a:ea typeface="Microsoft YaHei UI" panose="020B0503020204020204" pitchFamily="34" charset="-122"/>
              </a:rPr>
              <a:t>Knowledge Editing </a:t>
            </a:r>
            <a:r>
              <a:rPr lang="en-US" sz="1200" dirty="0">
                <a:latin typeface="Microsoft YaHei UI" panose="020B0503020204020204" pitchFamily="34" charset="-122"/>
                <a:ea typeface="Microsoft YaHei UI" panose="020B0503020204020204" pitchFamily="34" charset="-122"/>
              </a:rPr>
              <a:t>replaces inaccurate or outdated knowledge with correct knowledge while minimizing disruptions to other internal knowledge</a:t>
            </a:r>
          </a:p>
          <a:p>
            <a:pPr marL="742950" lvl="1" indent="-285750">
              <a:lnSpc>
                <a:spcPct val="120000"/>
              </a:lnSpc>
              <a:buFont typeface="Courier New" panose="02070309020205020404" pitchFamily="49" charset="0"/>
              <a:buChar char="o"/>
            </a:pPr>
            <a:r>
              <a:rPr lang="en-US" sz="1200" b="1" dirty="0">
                <a:latin typeface="Microsoft YaHei UI" panose="020B0503020204020204" pitchFamily="34" charset="-122"/>
                <a:ea typeface="Microsoft YaHei UI" panose="020B0503020204020204" pitchFamily="34" charset="-122"/>
              </a:rPr>
              <a:t>Knowledge Unlearning </a:t>
            </a:r>
            <a:r>
              <a:rPr lang="en-US" sz="1200" dirty="0">
                <a:latin typeface="Microsoft YaHei UI" panose="020B0503020204020204" pitchFamily="34" charset="-122"/>
                <a:ea typeface="Microsoft YaHei UI" panose="020B0503020204020204" pitchFamily="34" charset="-122"/>
              </a:rPr>
              <a:t>removes erroneous knowledge to improve the agent’s reliability</a:t>
            </a:r>
            <a:endParaRPr lang="en-CN" sz="1200" dirty="0">
              <a:latin typeface="Microsoft YaHei UI" panose="020B0503020204020204" pitchFamily="34" charset="-122"/>
              <a:ea typeface="Microsoft YaHei UI" panose="020B0503020204020204" pitchFamily="34" charset="-122"/>
            </a:endParaRPr>
          </a:p>
        </p:txBody>
      </p:sp>
    </p:spTree>
    <p:custDataLst>
      <p:tags r:id="rId1"/>
    </p:custDataLst>
    <p:extLst>
      <p:ext uri="{BB962C8B-B14F-4D97-AF65-F5344CB8AC3E}">
        <p14:creationId xmlns:p14="http://schemas.microsoft.com/office/powerpoint/2010/main" val="13993332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03FA7-0A79-F3DA-9BD6-662807969A95}"/>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F253B56F-7D81-87D9-9E48-1E9F4503987F}"/>
              </a:ext>
            </a:extLst>
          </p:cNvPr>
          <p:cNvSpPr txBox="1"/>
          <p:nvPr/>
        </p:nvSpPr>
        <p:spPr>
          <a:xfrm>
            <a:off x="164122" y="114406"/>
            <a:ext cx="8923434" cy="461665"/>
          </a:xfrm>
          <a:prstGeom prst="rect">
            <a:avLst/>
          </a:prstGeom>
          <a:noFill/>
        </p:spPr>
        <p:txBody>
          <a:bodyPr wrap="square" rtlCol="0">
            <a:spAutoFit/>
          </a:bodyPr>
          <a:lstStyle/>
          <a:p>
            <a:pPr algn="l"/>
            <a:r>
              <a:rPr lang="en-US" altLang="zh-CN" sz="24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Paradigm Improvement to Mitigate Agent Hallucination</a:t>
            </a:r>
          </a:p>
        </p:txBody>
      </p:sp>
      <p:pic>
        <p:nvPicPr>
          <p:cNvPr id="5" name="图片 1" descr="logo-en">
            <a:extLst>
              <a:ext uri="{FF2B5EF4-FFF2-40B4-BE49-F238E27FC236}">
                <a16:creationId xmlns:a16="http://schemas.microsoft.com/office/drawing/2014/main" id="{00694F37-BAB2-0DF7-5807-E2A85CAD271A}"/>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6CCBFC02-F2A3-A162-DD7C-E5A2071AA639}"/>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pic>
        <p:nvPicPr>
          <p:cNvPr id="3" name="Picture 2" descr="A diagram of a diagram of a learning process&#10;&#10;AI-generated content may be incorrect.">
            <a:extLst>
              <a:ext uri="{FF2B5EF4-FFF2-40B4-BE49-F238E27FC236}">
                <a16:creationId xmlns:a16="http://schemas.microsoft.com/office/drawing/2014/main" id="{4F838913-76C6-3D78-AE15-F01C1CB3DD75}"/>
              </a:ext>
            </a:extLst>
          </p:cNvPr>
          <p:cNvPicPr>
            <a:picLocks noChangeAspect="1"/>
          </p:cNvPicPr>
          <p:nvPr/>
        </p:nvPicPr>
        <p:blipFill>
          <a:blip r:embed="rId5">
            <a:extLst>
              <a:ext uri="{28A0092B-C50C-407E-A947-70E740481C1C}">
                <a14:useLocalDpi xmlns:a14="http://schemas.microsoft.com/office/drawing/2010/main" val="0"/>
              </a:ext>
            </a:extLst>
          </a:blip>
          <a:srcRect l="58364"/>
          <a:stretch>
            <a:fillRect/>
          </a:stretch>
        </p:blipFill>
        <p:spPr>
          <a:xfrm>
            <a:off x="4234927" y="1051311"/>
            <a:ext cx="3722145" cy="4901684"/>
          </a:xfrm>
          <a:prstGeom prst="rect">
            <a:avLst/>
          </a:prstGeom>
        </p:spPr>
      </p:pic>
      <p:sp>
        <p:nvSpPr>
          <p:cNvPr id="8" name="TextBox 7">
            <a:extLst>
              <a:ext uri="{FF2B5EF4-FFF2-40B4-BE49-F238E27FC236}">
                <a16:creationId xmlns:a16="http://schemas.microsoft.com/office/drawing/2014/main" id="{07594FCC-9F42-7995-4C65-85A57E3C0112}"/>
              </a:ext>
            </a:extLst>
          </p:cNvPr>
          <p:cNvSpPr txBox="1"/>
          <p:nvPr/>
        </p:nvSpPr>
        <p:spPr>
          <a:xfrm>
            <a:off x="286338" y="6466595"/>
            <a:ext cx="1091237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Lin, </a:t>
            </a:r>
            <a:r>
              <a:rPr lang="en-US" dirty="0" err="1"/>
              <a:t>Xixun</a:t>
            </a:r>
            <a:r>
              <a:rPr lang="en-US" dirty="0"/>
              <a:t>, et al. "LLM-based Agents Suffer from Hallucinations: A Survey of Taxonomy, Methods, and Directions." </a:t>
            </a:r>
            <a:r>
              <a:rPr lang="en-US" dirty="0" err="1"/>
              <a:t>arXiv</a:t>
            </a:r>
            <a:r>
              <a:rPr lang="en-US" dirty="0"/>
              <a:t> preprint arXiv:2509.18970.</a:t>
            </a:r>
          </a:p>
        </p:txBody>
      </p:sp>
      <p:sp>
        <p:nvSpPr>
          <p:cNvPr id="11" name="TextBox 10">
            <a:extLst>
              <a:ext uri="{FF2B5EF4-FFF2-40B4-BE49-F238E27FC236}">
                <a16:creationId xmlns:a16="http://schemas.microsoft.com/office/drawing/2014/main" id="{6AD7B274-3013-0D6A-2892-72F7FDB5A6A9}"/>
              </a:ext>
            </a:extLst>
          </p:cNvPr>
          <p:cNvSpPr txBox="1"/>
          <p:nvPr/>
        </p:nvSpPr>
        <p:spPr>
          <a:xfrm>
            <a:off x="79039" y="1782844"/>
            <a:ext cx="3866960" cy="1169551"/>
          </a:xfrm>
          <a:prstGeom prst="rect">
            <a:avLst/>
          </a:prstGeom>
          <a:noFill/>
        </p:spPr>
        <p:txBody>
          <a:bodyPr wrap="square">
            <a:spAutoFit/>
          </a:bodyPr>
          <a:lstStyle/>
          <a:p>
            <a:pPr marL="285750" indent="-285750">
              <a:buFont typeface="Wingdings" pitchFamily="2" charset="2"/>
              <a:buChar char="§"/>
            </a:pPr>
            <a:r>
              <a:rPr lang="en-CN" sz="1400" b="1" dirty="0">
                <a:latin typeface="Microsoft YaHei UI" panose="020B0503020204020204" pitchFamily="34" charset="-122"/>
                <a:ea typeface="Microsoft YaHei UI" panose="020B0503020204020204" pitchFamily="34" charset="-122"/>
              </a:rPr>
              <a:t>Contrastive Learning: </a:t>
            </a:r>
            <a:r>
              <a:rPr lang="en-CN" sz="1400" dirty="0">
                <a:latin typeface="Microsoft YaHei UI" panose="020B0503020204020204" pitchFamily="34" charset="-122"/>
                <a:ea typeface="Microsoft YaHei UI" panose="020B0503020204020204" pitchFamily="34" charset="-122"/>
              </a:rPr>
              <a:t>a self-supervised learning paradigm to learn more discriminative representations by comparing similarities and differences between samples.</a:t>
            </a:r>
          </a:p>
        </p:txBody>
      </p:sp>
      <p:sp>
        <p:nvSpPr>
          <p:cNvPr id="12" name="TextBox 11">
            <a:extLst>
              <a:ext uri="{FF2B5EF4-FFF2-40B4-BE49-F238E27FC236}">
                <a16:creationId xmlns:a16="http://schemas.microsoft.com/office/drawing/2014/main" id="{D2C5154E-BCFF-09E5-C103-1792CB45AE0D}"/>
              </a:ext>
            </a:extLst>
          </p:cNvPr>
          <p:cNvSpPr txBox="1"/>
          <p:nvPr/>
        </p:nvSpPr>
        <p:spPr>
          <a:xfrm>
            <a:off x="8136366" y="1782843"/>
            <a:ext cx="3866960" cy="1169551"/>
          </a:xfrm>
          <a:prstGeom prst="rect">
            <a:avLst/>
          </a:prstGeom>
          <a:noFill/>
        </p:spPr>
        <p:txBody>
          <a:bodyPr wrap="square">
            <a:spAutoFit/>
          </a:bodyPr>
          <a:lstStyle/>
          <a:p>
            <a:pPr marL="285750" indent="-285750">
              <a:buFont typeface="Wingdings" pitchFamily="2" charset="2"/>
              <a:buChar char="§"/>
            </a:pPr>
            <a:r>
              <a:rPr lang="en-US" sz="1400" b="1" dirty="0">
                <a:latin typeface="Microsoft YaHei UI" panose="020B0503020204020204" pitchFamily="34" charset="-122"/>
                <a:ea typeface="Microsoft YaHei UI" panose="020B0503020204020204" pitchFamily="34" charset="-122"/>
              </a:rPr>
              <a:t>Curriculum Learning</a:t>
            </a:r>
            <a:r>
              <a:rPr lang="en-CN" sz="1400" b="1" dirty="0">
                <a:latin typeface="Microsoft YaHei UI" panose="020B0503020204020204" pitchFamily="34" charset="-122"/>
                <a:ea typeface="Microsoft YaHei UI" panose="020B0503020204020204" pitchFamily="34" charset="-122"/>
              </a:rPr>
              <a:t>: </a:t>
            </a:r>
            <a:r>
              <a:rPr lang="en-US" sz="1400" dirty="0">
                <a:latin typeface="Microsoft YaHei UI" panose="020B0503020204020204" pitchFamily="34" charset="-122"/>
                <a:ea typeface="Microsoft YaHei UI" panose="020B0503020204020204" pitchFamily="34" charset="-122"/>
              </a:rPr>
              <a:t>training the model with "easy” examples and gradually move to "harder” ones, improving learning efficiency and generalization ability</a:t>
            </a:r>
            <a:endParaRPr lang="en-CN" sz="1400" dirty="0">
              <a:latin typeface="Microsoft YaHei UI" panose="020B0503020204020204" pitchFamily="34" charset="-122"/>
              <a:ea typeface="Microsoft YaHei UI" panose="020B0503020204020204" pitchFamily="34" charset="-122"/>
            </a:endParaRPr>
          </a:p>
        </p:txBody>
      </p:sp>
      <p:sp>
        <p:nvSpPr>
          <p:cNvPr id="14" name="TextBox 13">
            <a:extLst>
              <a:ext uri="{FF2B5EF4-FFF2-40B4-BE49-F238E27FC236}">
                <a16:creationId xmlns:a16="http://schemas.microsoft.com/office/drawing/2014/main" id="{B3789AB6-0100-B54C-2673-F7BECDA70A8B}"/>
              </a:ext>
            </a:extLst>
          </p:cNvPr>
          <p:cNvSpPr txBox="1"/>
          <p:nvPr/>
        </p:nvSpPr>
        <p:spPr>
          <a:xfrm>
            <a:off x="79039" y="3104364"/>
            <a:ext cx="4041142" cy="1384995"/>
          </a:xfrm>
          <a:prstGeom prst="rect">
            <a:avLst/>
          </a:prstGeom>
          <a:noFill/>
        </p:spPr>
        <p:txBody>
          <a:bodyPr wrap="square">
            <a:spAutoFit/>
          </a:bodyPr>
          <a:lstStyle>
            <a:defPPr>
              <a:defRPr lang="zh-CN"/>
            </a:defPPr>
            <a:lvl1pPr marL="285750" indent="-285750">
              <a:buFont typeface="Wingdings" pitchFamily="2" charset="2"/>
              <a:buChar char="§"/>
              <a:defRPr sz="1400" b="1">
                <a:latin typeface="Microsoft YaHei UI" panose="020B0503020204020204" pitchFamily="34" charset="-122"/>
                <a:ea typeface="Microsoft YaHei UI" panose="020B0503020204020204" pitchFamily="34" charset="-122"/>
              </a:defRPr>
            </a:lvl1pPr>
          </a:lstStyle>
          <a:p>
            <a:r>
              <a:rPr lang="en-US" dirty="0"/>
              <a:t>Reinforcement</a:t>
            </a:r>
            <a:r>
              <a:rPr lang="en-CN" dirty="0"/>
              <a:t> Learning: </a:t>
            </a:r>
            <a:r>
              <a:rPr lang="en-CN" b="0" dirty="0"/>
              <a:t>emulates the biological learning process of "trial, feedback, and adjustment”, enables agents to interact with environments and learns to maximize cumulative rewards through iterative trial and error</a:t>
            </a:r>
          </a:p>
        </p:txBody>
      </p:sp>
      <p:sp>
        <p:nvSpPr>
          <p:cNvPr id="15" name="TextBox 14">
            <a:extLst>
              <a:ext uri="{FF2B5EF4-FFF2-40B4-BE49-F238E27FC236}">
                <a16:creationId xmlns:a16="http://schemas.microsoft.com/office/drawing/2014/main" id="{1C026555-4AFC-19D5-6ED0-0B3EA177D833}"/>
              </a:ext>
            </a:extLst>
          </p:cNvPr>
          <p:cNvSpPr txBox="1"/>
          <p:nvPr/>
        </p:nvSpPr>
        <p:spPr>
          <a:xfrm>
            <a:off x="8136366" y="3210876"/>
            <a:ext cx="4170382" cy="954107"/>
          </a:xfrm>
          <a:prstGeom prst="rect">
            <a:avLst/>
          </a:prstGeom>
          <a:noFill/>
        </p:spPr>
        <p:txBody>
          <a:bodyPr wrap="square">
            <a:spAutoFit/>
          </a:bodyPr>
          <a:lstStyle/>
          <a:p>
            <a:pPr marL="285750" indent="-285750">
              <a:buFont typeface="Wingdings" pitchFamily="2" charset="2"/>
              <a:buChar char="§"/>
            </a:pPr>
            <a:r>
              <a:rPr lang="en-US" sz="1400" b="1" dirty="0">
                <a:latin typeface="Microsoft YaHei UI" panose="020B0503020204020204" pitchFamily="34" charset="-122"/>
                <a:ea typeface="Microsoft YaHei UI" panose="020B0503020204020204" pitchFamily="34" charset="-122"/>
              </a:rPr>
              <a:t>Causal Learning</a:t>
            </a:r>
            <a:r>
              <a:rPr lang="en-CN" sz="1400" b="1" dirty="0">
                <a:latin typeface="Microsoft YaHei UI" panose="020B0503020204020204" pitchFamily="34" charset="-122"/>
                <a:ea typeface="Microsoft YaHei UI" panose="020B0503020204020204" pitchFamily="34" charset="-122"/>
              </a:rPr>
              <a:t>: </a:t>
            </a:r>
            <a:r>
              <a:rPr lang="en-US" sz="1400" dirty="0">
                <a:latin typeface="Microsoft YaHei UI" panose="020B0503020204020204" pitchFamily="34" charset="-122"/>
                <a:ea typeface="Microsoft YaHei UI" panose="020B0503020204020204" pitchFamily="34" charset="-122"/>
              </a:rPr>
              <a:t>aims to model, discover, and leverage causal relationships between variables, thereby enhancing the model’s interpretability and generalization ability</a:t>
            </a:r>
            <a:endParaRPr lang="en-CN" sz="1400" dirty="0">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3E89A6BE-35A3-134F-09A0-25880869630F}"/>
              </a:ext>
            </a:extLst>
          </p:cNvPr>
          <p:cNvSpPr txBox="1"/>
          <p:nvPr/>
        </p:nvSpPr>
        <p:spPr>
          <a:xfrm>
            <a:off x="79039" y="4568000"/>
            <a:ext cx="4041142" cy="1169551"/>
          </a:xfrm>
          <a:prstGeom prst="rect">
            <a:avLst/>
          </a:prstGeom>
          <a:noFill/>
        </p:spPr>
        <p:txBody>
          <a:bodyPr wrap="square">
            <a:spAutoFit/>
          </a:bodyPr>
          <a:lstStyle>
            <a:defPPr>
              <a:defRPr lang="zh-CN"/>
            </a:defPPr>
            <a:lvl1pPr marL="285750" indent="-285750">
              <a:buFont typeface="Wingdings" pitchFamily="2" charset="2"/>
              <a:buChar char="§"/>
              <a:defRPr sz="1400" b="1">
                <a:latin typeface="Microsoft YaHei UI" panose="020B0503020204020204" pitchFamily="34" charset="-122"/>
                <a:ea typeface="Microsoft YaHei UI" panose="020B0503020204020204" pitchFamily="34" charset="-122"/>
              </a:defRPr>
            </a:lvl1pPr>
          </a:lstStyle>
          <a:p>
            <a:r>
              <a:rPr lang="en-US" dirty="0"/>
              <a:t>Graph</a:t>
            </a:r>
            <a:r>
              <a:rPr lang="en-CN" dirty="0"/>
              <a:t> Learning: </a:t>
            </a:r>
            <a:r>
              <a:rPr lang="en-US" b="0" dirty="0"/>
              <a:t>graph-structured data enhances agent’s capability to organize and manage tasks in a structured and systematic manner, particularly for tool usage and memory updates</a:t>
            </a:r>
            <a:endParaRPr lang="en-CN" b="0" dirty="0"/>
          </a:p>
        </p:txBody>
      </p:sp>
      <p:sp>
        <p:nvSpPr>
          <p:cNvPr id="17" name="TextBox 16">
            <a:extLst>
              <a:ext uri="{FF2B5EF4-FFF2-40B4-BE49-F238E27FC236}">
                <a16:creationId xmlns:a16="http://schemas.microsoft.com/office/drawing/2014/main" id="{A8604411-BBCB-441A-3A21-868E14213CE6}"/>
              </a:ext>
            </a:extLst>
          </p:cNvPr>
          <p:cNvSpPr txBox="1"/>
          <p:nvPr/>
        </p:nvSpPr>
        <p:spPr>
          <a:xfrm>
            <a:off x="8136366" y="4489359"/>
            <a:ext cx="4170382" cy="1384995"/>
          </a:xfrm>
          <a:prstGeom prst="rect">
            <a:avLst/>
          </a:prstGeom>
          <a:noFill/>
        </p:spPr>
        <p:txBody>
          <a:bodyPr wrap="square">
            <a:spAutoFit/>
          </a:bodyPr>
          <a:lstStyle>
            <a:defPPr>
              <a:defRPr lang="zh-CN"/>
            </a:defPPr>
            <a:lvl1pPr marL="285750" indent="-285750">
              <a:buFont typeface="Wingdings" pitchFamily="2" charset="2"/>
              <a:buChar char="§"/>
              <a:defRPr sz="1400" b="1">
                <a:latin typeface="Microsoft YaHei UI" panose="020B0503020204020204" pitchFamily="34" charset="-122"/>
                <a:ea typeface="Microsoft YaHei UI" panose="020B0503020204020204" pitchFamily="34" charset="-122"/>
              </a:defRPr>
            </a:lvl1pPr>
          </a:lstStyle>
          <a:p>
            <a:r>
              <a:rPr lang="en-US" dirty="0"/>
              <a:t>Decoding Optimization</a:t>
            </a:r>
            <a:r>
              <a:rPr lang="en-CN" dirty="0"/>
              <a:t>: </a:t>
            </a:r>
            <a:r>
              <a:rPr lang="en-US" b="0" dirty="0"/>
              <a:t>a test-time learning paradigm to improve output quality by adjusting probability distributions or attention patterns, ensuring better alignment with inputs and factual knowledge</a:t>
            </a:r>
            <a:endParaRPr lang="en-CN" b="0" dirty="0"/>
          </a:p>
        </p:txBody>
      </p:sp>
    </p:spTree>
    <p:custDataLst>
      <p:tags r:id="rId1"/>
    </p:custDataLst>
    <p:extLst>
      <p:ext uri="{BB962C8B-B14F-4D97-AF65-F5344CB8AC3E}">
        <p14:creationId xmlns:p14="http://schemas.microsoft.com/office/powerpoint/2010/main" val="33711861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A4E5D-F633-593E-05FF-28445154EB99}"/>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BBCF5F19-1D97-A699-F263-1C01201E9122}"/>
              </a:ext>
            </a:extLst>
          </p:cNvPr>
          <p:cNvSpPr txBox="1"/>
          <p:nvPr/>
        </p:nvSpPr>
        <p:spPr>
          <a:xfrm>
            <a:off x="164122" y="114406"/>
            <a:ext cx="8686367" cy="461665"/>
          </a:xfrm>
          <a:prstGeom prst="rect">
            <a:avLst/>
          </a:prstGeom>
          <a:noFill/>
        </p:spPr>
        <p:txBody>
          <a:bodyPr wrap="square" rtlCol="0">
            <a:spAutoFit/>
          </a:bodyPr>
          <a:lstStyle/>
          <a:p>
            <a:pPr algn="l"/>
            <a:r>
              <a:rPr lang="en-US" altLang="zh-CN" sz="24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Post-hoc Verification to Mitigate Agent Hallucination</a:t>
            </a:r>
          </a:p>
        </p:txBody>
      </p:sp>
      <p:pic>
        <p:nvPicPr>
          <p:cNvPr id="5" name="图片 1" descr="logo-en">
            <a:extLst>
              <a:ext uri="{FF2B5EF4-FFF2-40B4-BE49-F238E27FC236}">
                <a16:creationId xmlns:a16="http://schemas.microsoft.com/office/drawing/2014/main" id="{2BC2C286-3ACC-5063-47E3-E9E33746ABBC}"/>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3AFC4D21-7A48-3D38-51F7-57F5CD17447E}"/>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pic>
        <p:nvPicPr>
          <p:cNvPr id="3" name="Picture 2" descr="A diagram of a diagram of a learning process&#10;&#10;AI-generated content may be incorrect.">
            <a:extLst>
              <a:ext uri="{FF2B5EF4-FFF2-40B4-BE49-F238E27FC236}">
                <a16:creationId xmlns:a16="http://schemas.microsoft.com/office/drawing/2014/main" id="{86154D55-CA82-7ABF-4EC7-EE4FED3AD446}"/>
              </a:ext>
            </a:extLst>
          </p:cNvPr>
          <p:cNvPicPr>
            <a:picLocks noChangeAspect="1"/>
          </p:cNvPicPr>
          <p:nvPr/>
        </p:nvPicPr>
        <p:blipFill>
          <a:blip r:embed="rId5">
            <a:extLst>
              <a:ext uri="{28A0092B-C50C-407E-A947-70E740481C1C}">
                <a14:useLocalDpi xmlns:a14="http://schemas.microsoft.com/office/drawing/2010/main" val="0"/>
              </a:ext>
            </a:extLst>
          </a:blip>
          <a:srcRect t="53693" r="41757" b="438"/>
          <a:stretch>
            <a:fillRect/>
          </a:stretch>
        </p:blipFill>
        <p:spPr>
          <a:xfrm>
            <a:off x="3300535" y="2126509"/>
            <a:ext cx="5206703" cy="2248348"/>
          </a:xfrm>
          <a:prstGeom prst="rect">
            <a:avLst/>
          </a:prstGeom>
        </p:spPr>
      </p:pic>
      <p:sp>
        <p:nvSpPr>
          <p:cNvPr id="8" name="TextBox 7">
            <a:extLst>
              <a:ext uri="{FF2B5EF4-FFF2-40B4-BE49-F238E27FC236}">
                <a16:creationId xmlns:a16="http://schemas.microsoft.com/office/drawing/2014/main" id="{F9D16BDF-9111-F1E3-CF9D-DED5E1433D55}"/>
              </a:ext>
            </a:extLst>
          </p:cNvPr>
          <p:cNvSpPr txBox="1"/>
          <p:nvPr/>
        </p:nvSpPr>
        <p:spPr>
          <a:xfrm>
            <a:off x="286338" y="6466595"/>
            <a:ext cx="1091237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Lin, </a:t>
            </a:r>
            <a:r>
              <a:rPr lang="en-US" dirty="0" err="1"/>
              <a:t>Xixun</a:t>
            </a:r>
            <a:r>
              <a:rPr lang="en-US" dirty="0"/>
              <a:t>, et al. "LLM-based Agents Suffer from Hallucinations: A Survey of Taxonomy, Methods, and Directions." </a:t>
            </a:r>
            <a:r>
              <a:rPr lang="en-US" dirty="0" err="1"/>
              <a:t>arXiv</a:t>
            </a:r>
            <a:r>
              <a:rPr lang="en-US" dirty="0"/>
              <a:t> preprint arXiv:2509.18970.</a:t>
            </a:r>
          </a:p>
        </p:txBody>
      </p:sp>
      <p:sp>
        <p:nvSpPr>
          <p:cNvPr id="6" name="TextBox 5">
            <a:extLst>
              <a:ext uri="{FF2B5EF4-FFF2-40B4-BE49-F238E27FC236}">
                <a16:creationId xmlns:a16="http://schemas.microsoft.com/office/drawing/2014/main" id="{48A2CD42-08EB-5C27-45A4-56E79C71A23F}"/>
              </a:ext>
            </a:extLst>
          </p:cNvPr>
          <p:cNvSpPr txBox="1"/>
          <p:nvPr/>
        </p:nvSpPr>
        <p:spPr>
          <a:xfrm>
            <a:off x="164122" y="1321641"/>
            <a:ext cx="3235293" cy="1609736"/>
          </a:xfrm>
          <a:prstGeom prst="rect">
            <a:avLst/>
          </a:prstGeom>
          <a:noFill/>
        </p:spPr>
        <p:txBody>
          <a:bodyPr wrap="square">
            <a:spAutoFit/>
          </a:bodyPr>
          <a:lstStyle/>
          <a:p>
            <a:r>
              <a:rPr lang="en-US" sz="1600" b="1" dirty="0">
                <a:latin typeface="Microsoft YaHei UI" panose="020B0503020204020204" pitchFamily="34" charset="-122"/>
                <a:ea typeface="Microsoft YaHei UI" panose="020B0503020204020204" pitchFamily="34" charset="-122"/>
              </a:rPr>
              <a:t>Self-verification Mechanism</a:t>
            </a:r>
            <a:r>
              <a:rPr lang="en-CN" sz="1600" b="1" dirty="0">
                <a:latin typeface="Microsoft YaHei UI" panose="020B0503020204020204" pitchFamily="34" charset="-122"/>
                <a:ea typeface="Microsoft YaHei UI" panose="020B0503020204020204" pitchFamily="34" charset="-122"/>
              </a:rPr>
              <a:t>: </a:t>
            </a:r>
          </a:p>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Self-reflection</a:t>
            </a:r>
            <a:r>
              <a:rPr lang="en-CN" sz="1400" b="1" dirty="0">
                <a:latin typeface="Microsoft YaHei UI" panose="020B0503020204020204" pitchFamily="34" charset="-122"/>
                <a:ea typeface="Microsoft YaHei UI" panose="020B0503020204020204" pitchFamily="34" charset="-122"/>
              </a:rPr>
              <a:t>: </a:t>
            </a:r>
            <a:r>
              <a:rPr lang="en-US" sz="1400" dirty="0">
                <a:latin typeface="Microsoft YaHei UI" panose="020B0503020204020204" pitchFamily="34" charset="-122"/>
                <a:ea typeface="Microsoft YaHei UI" panose="020B0503020204020204" pitchFamily="34" charset="-122"/>
              </a:rPr>
              <a:t>revisits and critiques outputs, often through prompting techniques that encourage introspection and identification of reasoning flaws</a:t>
            </a:r>
          </a:p>
        </p:txBody>
      </p:sp>
      <p:sp>
        <p:nvSpPr>
          <p:cNvPr id="7" name="TextBox 6">
            <a:extLst>
              <a:ext uri="{FF2B5EF4-FFF2-40B4-BE49-F238E27FC236}">
                <a16:creationId xmlns:a16="http://schemas.microsoft.com/office/drawing/2014/main" id="{13AF649E-4927-EBC8-0A8C-95A24B402E30}"/>
              </a:ext>
            </a:extLst>
          </p:cNvPr>
          <p:cNvSpPr txBox="1"/>
          <p:nvPr/>
        </p:nvSpPr>
        <p:spPr>
          <a:xfrm>
            <a:off x="8477026" y="1327450"/>
            <a:ext cx="3714974" cy="1609736"/>
          </a:xfrm>
          <a:prstGeom prst="rect">
            <a:avLst/>
          </a:prstGeom>
          <a:noFill/>
        </p:spPr>
        <p:txBody>
          <a:bodyPr wrap="square">
            <a:spAutoFit/>
          </a:bodyPr>
          <a:lstStyle/>
          <a:p>
            <a:r>
              <a:rPr lang="en-CN" sz="1600" b="1" dirty="0">
                <a:latin typeface="Microsoft YaHei UI" panose="020B0503020204020204" pitchFamily="34" charset="-122"/>
                <a:ea typeface="Microsoft YaHei UI" panose="020B0503020204020204" pitchFamily="34" charset="-122"/>
              </a:rPr>
              <a:t>Validator Assistance: </a:t>
            </a:r>
          </a:p>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Language-based Validators: </a:t>
            </a:r>
            <a:r>
              <a:rPr lang="en-US" sz="1400" dirty="0">
                <a:latin typeface="Microsoft YaHei UI" panose="020B0503020204020204" pitchFamily="34" charset="-122"/>
                <a:ea typeface="Microsoft YaHei UI" panose="020B0503020204020204" pitchFamily="34" charset="-122"/>
              </a:rPr>
              <a:t>assess the truthfulness or coherence of an agent’s outputs using atomic fact decomposition and entailment checking</a:t>
            </a:r>
          </a:p>
        </p:txBody>
      </p:sp>
      <p:sp>
        <p:nvSpPr>
          <p:cNvPr id="14" name="TextBox 13">
            <a:extLst>
              <a:ext uri="{FF2B5EF4-FFF2-40B4-BE49-F238E27FC236}">
                <a16:creationId xmlns:a16="http://schemas.microsoft.com/office/drawing/2014/main" id="{841C1A1D-CFEE-ACB4-23F6-28EB15BD6584}"/>
              </a:ext>
            </a:extLst>
          </p:cNvPr>
          <p:cNvSpPr txBox="1"/>
          <p:nvPr/>
        </p:nvSpPr>
        <p:spPr>
          <a:xfrm>
            <a:off x="164122" y="2931377"/>
            <a:ext cx="3550852" cy="2397644"/>
          </a:xfrm>
          <a:prstGeom prst="rect">
            <a:avLst/>
          </a:prstGeom>
          <a:noFill/>
        </p:spPr>
        <p:txBody>
          <a:bodyPr wrap="square">
            <a:spAutoFit/>
          </a:bodyPr>
          <a:lstStyle/>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Self-consistency: </a:t>
            </a:r>
            <a:r>
              <a:rPr lang="en-US" sz="1400" dirty="0">
                <a:latin typeface="Microsoft YaHei UI" panose="020B0503020204020204" pitchFamily="34" charset="-122"/>
                <a:ea typeface="Microsoft YaHei UI" panose="020B0503020204020204" pitchFamily="34" charset="-122"/>
              </a:rPr>
              <a:t>generates multiple candidate outputs, and aggregates them using majority voting or confidence weighted schemes </a:t>
            </a:r>
          </a:p>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Self-questioning:</a:t>
            </a:r>
            <a:r>
              <a:rPr lang="en-US" sz="1400" dirty="0">
                <a:latin typeface="Microsoft YaHei UI" panose="020B0503020204020204" pitchFamily="34" charset="-122"/>
                <a:ea typeface="Microsoft YaHei UI" panose="020B0503020204020204" pitchFamily="34" charset="-122"/>
              </a:rPr>
              <a:t> poses and answers critical verification questions grounded in its own reasoning process</a:t>
            </a:r>
            <a:endParaRPr lang="en-CN" sz="1400" dirty="0">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2AEE04DF-869B-CE7E-FEC7-192CE1C749A4}"/>
              </a:ext>
            </a:extLst>
          </p:cNvPr>
          <p:cNvSpPr txBox="1"/>
          <p:nvPr/>
        </p:nvSpPr>
        <p:spPr>
          <a:xfrm>
            <a:off x="8477027" y="2895699"/>
            <a:ext cx="3714974" cy="1622047"/>
          </a:xfrm>
          <a:prstGeom prst="rect">
            <a:avLst/>
          </a:prstGeom>
          <a:noFill/>
        </p:spPr>
        <p:txBody>
          <a:bodyPr wrap="square">
            <a:spAutoFit/>
          </a:bodyPr>
          <a:lstStyle/>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Retrieval-based Validators: </a:t>
            </a:r>
            <a:r>
              <a:rPr lang="en-US" sz="1400" dirty="0">
                <a:latin typeface="Microsoft YaHei UI" panose="020B0503020204020204" pitchFamily="34" charset="-122"/>
                <a:ea typeface="Microsoft YaHei UI" panose="020B0503020204020204" pitchFamily="34" charset="-122"/>
              </a:rPr>
              <a:t>rely on search engines to verify whether outputs aligns with established facts</a:t>
            </a:r>
          </a:p>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Execution-based Validators: </a:t>
            </a:r>
            <a:r>
              <a:rPr lang="en-US" sz="1400" dirty="0">
                <a:latin typeface="Microsoft YaHei UI" panose="020B0503020204020204" pitchFamily="34" charset="-122"/>
                <a:ea typeface="Microsoft YaHei UI" panose="020B0503020204020204" pitchFamily="34" charset="-122"/>
              </a:rPr>
              <a:t>evaluate outputs by running generated codes or executing plans</a:t>
            </a:r>
            <a:endParaRPr lang="en-CN" sz="1400" dirty="0">
              <a:latin typeface="Microsoft YaHei UI" panose="020B0503020204020204" pitchFamily="34" charset="-122"/>
              <a:ea typeface="Microsoft YaHei UI" panose="020B0503020204020204" pitchFamily="34" charset="-122"/>
            </a:endParaRPr>
          </a:p>
        </p:txBody>
      </p:sp>
      <p:sp>
        <p:nvSpPr>
          <p:cNvPr id="18" name="TextBox 17">
            <a:extLst>
              <a:ext uri="{FF2B5EF4-FFF2-40B4-BE49-F238E27FC236}">
                <a16:creationId xmlns:a16="http://schemas.microsoft.com/office/drawing/2014/main" id="{A69473CD-3304-1ACF-FC32-8B877A2165E5}"/>
              </a:ext>
            </a:extLst>
          </p:cNvPr>
          <p:cNvSpPr txBox="1"/>
          <p:nvPr/>
        </p:nvSpPr>
        <p:spPr>
          <a:xfrm>
            <a:off x="8477026" y="4505435"/>
            <a:ext cx="3714974" cy="1363515"/>
          </a:xfrm>
          <a:prstGeom prst="rect">
            <a:avLst/>
          </a:prstGeom>
          <a:noFill/>
        </p:spPr>
        <p:txBody>
          <a:bodyPr wrap="square">
            <a:spAutoFit/>
          </a:bodyPr>
          <a:lstStyle/>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Simulation-based Validators: </a:t>
            </a:r>
            <a:r>
              <a:rPr lang="en-US" sz="1400" dirty="0">
                <a:latin typeface="Microsoft YaHei UI" panose="020B0503020204020204" pitchFamily="34" charset="-122"/>
                <a:ea typeface="Microsoft YaHei UI" panose="020B0503020204020204" pitchFamily="34" charset="-122"/>
              </a:rPr>
              <a:t>through interaction with sandboxed environments</a:t>
            </a:r>
          </a:p>
          <a:p>
            <a:pPr marL="285750" indent="-285750">
              <a:lnSpc>
                <a:spcPct val="120000"/>
              </a:lnSpc>
              <a:buFont typeface="Wingdings" pitchFamily="2" charset="2"/>
              <a:buChar char="§"/>
            </a:pPr>
            <a:r>
              <a:rPr lang="en-US" sz="1400" b="1" dirty="0">
                <a:latin typeface="Microsoft YaHei UI" panose="020B0503020204020204" pitchFamily="34" charset="-122"/>
                <a:ea typeface="Microsoft YaHei UI" panose="020B0503020204020204" pitchFamily="34" charset="-122"/>
              </a:rPr>
              <a:t>Ensemble-based Validators: </a:t>
            </a:r>
            <a:r>
              <a:rPr lang="en-US" sz="1400" dirty="0">
                <a:latin typeface="Microsoft YaHei UI" panose="020B0503020204020204" pitchFamily="34" charset="-122"/>
                <a:ea typeface="Microsoft YaHei UI" panose="020B0503020204020204" pitchFamily="34" charset="-122"/>
              </a:rPr>
              <a:t>integrate multiple types of validators</a:t>
            </a:r>
            <a:endParaRPr lang="en-CN" sz="1400" dirty="0">
              <a:latin typeface="Microsoft YaHei UI" panose="020B0503020204020204" pitchFamily="34" charset="-122"/>
              <a:ea typeface="Microsoft YaHei UI" panose="020B0503020204020204" pitchFamily="34" charset="-122"/>
            </a:endParaRPr>
          </a:p>
        </p:txBody>
      </p:sp>
    </p:spTree>
    <p:custDataLst>
      <p:tags r:id="rId1"/>
    </p:custDataLst>
    <p:extLst>
      <p:ext uri="{BB962C8B-B14F-4D97-AF65-F5344CB8AC3E}">
        <p14:creationId xmlns:p14="http://schemas.microsoft.com/office/powerpoint/2010/main" val="14431070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CCEC0-2E0A-F3FD-DF11-4E96FE1ECCA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B27B359-7B31-0997-26DD-2C7EB6F01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631" y="1502314"/>
            <a:ext cx="8201966" cy="4340857"/>
          </a:xfrm>
          <a:prstGeom prst="rect">
            <a:avLst/>
          </a:prstGeom>
        </p:spPr>
      </p:pic>
      <p:sp>
        <p:nvSpPr>
          <p:cNvPr id="9" name="文本框 8">
            <a:extLst>
              <a:ext uri="{FF2B5EF4-FFF2-40B4-BE49-F238E27FC236}">
                <a16:creationId xmlns:a16="http://schemas.microsoft.com/office/drawing/2014/main" id="{F4F8D24A-0361-336C-9EEB-71C1A0E876E7}"/>
              </a:ext>
            </a:extLst>
          </p:cNvPr>
          <p:cNvSpPr txBox="1"/>
          <p:nvPr/>
        </p:nvSpPr>
        <p:spPr>
          <a:xfrm>
            <a:off x="164123" y="114406"/>
            <a:ext cx="6406010"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Agentic System</a:t>
            </a:r>
            <a:r>
              <a:rPr lang="zh-CN" altLang="en-US"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 </a:t>
            </a:r>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Review</a:t>
            </a:r>
          </a:p>
        </p:txBody>
      </p:sp>
      <p:pic>
        <p:nvPicPr>
          <p:cNvPr id="5" name="图片 1" descr="logo-en">
            <a:extLst>
              <a:ext uri="{FF2B5EF4-FFF2-40B4-BE49-F238E27FC236}">
                <a16:creationId xmlns:a16="http://schemas.microsoft.com/office/drawing/2014/main" id="{FFD4008D-3E2F-7EB6-89CC-86285FA1B7DD}"/>
              </a:ext>
            </a:extLst>
          </p:cNvPr>
          <p:cNvPicPr>
            <a:picLocks noChangeAspect="1"/>
          </p:cNvPicPr>
          <p:nvPr/>
        </p:nvPicPr>
        <p:blipFill>
          <a:blip r:embed="rId5"/>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398C12FE-A9B6-3240-5FA1-8677CBAC78DF}"/>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D8BD110F-3A21-4C1A-F5E0-658B89DAC4AC}"/>
              </a:ext>
            </a:extLst>
          </p:cNvPr>
          <p:cNvSpPr txBox="1"/>
          <p:nvPr/>
        </p:nvSpPr>
        <p:spPr>
          <a:xfrm>
            <a:off x="2823256" y="6037692"/>
            <a:ext cx="6545487" cy="541046"/>
          </a:xfrm>
          <a:prstGeom prst="rect">
            <a:avLst/>
          </a:prstGeom>
          <a:noFill/>
        </p:spPr>
        <p:txBody>
          <a:bodyPr wrap="square" rtlCol="0">
            <a:spAutoFit/>
          </a:bodyPr>
          <a:lstStyle/>
          <a:p>
            <a:pPr algn="just">
              <a:lnSpc>
                <a:spcPct val="150000"/>
              </a:lnSpc>
            </a:pPr>
            <a:r>
              <a:rPr lang="en-US" altLang="zh-CN" sz="2200" b="1" dirty="0">
                <a:solidFill>
                  <a:srgbClr val="FF0000"/>
                </a:solidFill>
                <a:latin typeface="Microsoft YaHei UI" panose="020B0503020204020204" pitchFamily="34" charset="-122"/>
                <a:ea typeface="Microsoft YaHei UI" panose="020B0503020204020204" pitchFamily="34" charset="-122"/>
                <a:cs typeface="Times New Roman Regular" panose="02020503050405090304" charset="0"/>
              </a:rPr>
              <a:t>Any Risks or Challenges</a:t>
            </a:r>
            <a:r>
              <a:rPr lang="zh-CN" altLang="en-US" sz="2200" b="1" dirty="0">
                <a:solidFill>
                  <a:srgbClr val="FF0000"/>
                </a:solidFill>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sz="2200" b="1" dirty="0">
                <a:solidFill>
                  <a:srgbClr val="FF0000"/>
                </a:solidFill>
                <a:latin typeface="Microsoft YaHei UI" panose="020B0503020204020204" pitchFamily="34" charset="-122"/>
                <a:ea typeface="Microsoft YaHei UI" panose="020B0503020204020204" pitchFamily="34" charset="-122"/>
                <a:cs typeface="Times New Roman Regular" panose="02020503050405090304" charset="0"/>
              </a:rPr>
              <a:t>in Agentic</a:t>
            </a:r>
            <a:r>
              <a:rPr lang="zh-CN" altLang="en-US" sz="2200" b="1" dirty="0">
                <a:solidFill>
                  <a:srgbClr val="FF0000"/>
                </a:solidFill>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sz="2200" b="1" dirty="0">
                <a:solidFill>
                  <a:srgbClr val="FF0000"/>
                </a:solidFill>
                <a:latin typeface="Microsoft YaHei UI" panose="020B0503020204020204" pitchFamily="34" charset="-122"/>
                <a:ea typeface="Microsoft YaHei UI" panose="020B0503020204020204" pitchFamily="34" charset="-122"/>
                <a:cs typeface="Times New Roman Regular" panose="02020503050405090304" charset="0"/>
              </a:rPr>
              <a:t>Systems?</a:t>
            </a:r>
          </a:p>
        </p:txBody>
      </p:sp>
      <p:sp>
        <p:nvSpPr>
          <p:cNvPr id="11" name="TextBox 10">
            <a:extLst>
              <a:ext uri="{FF2B5EF4-FFF2-40B4-BE49-F238E27FC236}">
                <a16:creationId xmlns:a16="http://schemas.microsoft.com/office/drawing/2014/main" id="{D3810EC0-27FC-2212-604F-9B3A152B88D7}"/>
              </a:ext>
            </a:extLst>
          </p:cNvPr>
          <p:cNvSpPr txBox="1"/>
          <p:nvPr/>
        </p:nvSpPr>
        <p:spPr>
          <a:xfrm>
            <a:off x="486256" y="2250478"/>
            <a:ext cx="3354224" cy="2459969"/>
          </a:xfrm>
          <a:prstGeom prst="rect">
            <a:avLst/>
          </a:prstGeom>
          <a:noFill/>
        </p:spPr>
        <p:txBody>
          <a:bodyPr wrap="square">
            <a:spAutoFit/>
          </a:bodyPr>
          <a:lstStyle/>
          <a:p>
            <a:r>
              <a:rPr lang="en-US" sz="2200" b="1" dirty="0">
                <a:latin typeface="Microsoft YaHei UI" panose="020B0503020204020204" pitchFamily="34" charset="-122"/>
                <a:ea typeface="Microsoft YaHei UI" panose="020B0503020204020204" pitchFamily="34" charset="-122"/>
              </a:rPr>
              <a:t>Five Key</a:t>
            </a:r>
            <a:r>
              <a:rPr lang="zh-CN" altLang="en-US" sz="2200" b="1" dirty="0">
                <a:latin typeface="Microsoft YaHei UI" panose="020B0503020204020204" pitchFamily="34" charset="-122"/>
                <a:ea typeface="Microsoft YaHei UI" panose="020B0503020204020204" pitchFamily="34" charset="-122"/>
              </a:rPr>
              <a:t> </a:t>
            </a:r>
            <a:r>
              <a:rPr lang="en-US" altLang="zh-CN" sz="2200" b="1" dirty="0">
                <a:latin typeface="Microsoft YaHei UI" panose="020B0503020204020204" pitchFamily="34" charset="-122"/>
                <a:ea typeface="Microsoft YaHei UI" panose="020B0503020204020204" pitchFamily="34" charset="-122"/>
              </a:rPr>
              <a:t>Concepts:</a:t>
            </a:r>
          </a:p>
          <a:p>
            <a:pPr marL="342900" indent="-342900">
              <a:lnSpc>
                <a:spcPct val="150000"/>
              </a:lnSpc>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Perception </a:t>
            </a:r>
          </a:p>
          <a:p>
            <a:pPr marL="342900" indent="-342900">
              <a:lnSpc>
                <a:spcPct val="150000"/>
              </a:lnSpc>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Planning</a:t>
            </a:r>
          </a:p>
          <a:p>
            <a:pPr marL="342900" indent="-342900">
              <a:lnSpc>
                <a:spcPct val="150000"/>
              </a:lnSpc>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Reasoning</a:t>
            </a:r>
          </a:p>
          <a:p>
            <a:pPr marL="342900" indent="-342900">
              <a:lnSpc>
                <a:spcPct val="150000"/>
              </a:lnSpc>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Action</a:t>
            </a:r>
          </a:p>
          <a:p>
            <a:pPr marL="342900" indent="-342900">
              <a:lnSpc>
                <a:spcPct val="150000"/>
              </a:lnSpc>
              <a:buFont typeface="Arial" panose="020B0604020202020204" pitchFamily="34" charset="0"/>
              <a:buChar char="•"/>
            </a:pPr>
            <a:r>
              <a:rPr lang="en-CN" b="1" dirty="0">
                <a:latin typeface="Microsoft YaHei UI" panose="020B0503020204020204" pitchFamily="34" charset="-122"/>
                <a:ea typeface="Microsoft YaHei UI" panose="020B0503020204020204" pitchFamily="34" charset="-122"/>
              </a:rPr>
              <a:t>Reflection</a:t>
            </a:r>
          </a:p>
        </p:txBody>
      </p:sp>
    </p:spTree>
    <p:custDataLst>
      <p:tags r:id="rId1"/>
    </p:custDataLst>
    <p:extLst>
      <p:ext uri="{BB962C8B-B14F-4D97-AF65-F5344CB8AC3E}">
        <p14:creationId xmlns:p14="http://schemas.microsoft.com/office/powerpoint/2010/main" val="14380318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B602-60FC-9436-8537-28233A86F2EA}"/>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1057F163-5583-CD93-3501-71F9068948E2}"/>
              </a:ext>
            </a:extLst>
          </p:cNvPr>
          <p:cNvSpPr txBox="1"/>
          <p:nvPr/>
        </p:nvSpPr>
        <p:spPr>
          <a:xfrm>
            <a:off x="164122" y="114406"/>
            <a:ext cx="7613657" cy="523220"/>
          </a:xfrm>
          <a:prstGeom prst="rect">
            <a:avLst/>
          </a:prstGeom>
          <a:noFill/>
        </p:spPr>
        <p:txBody>
          <a:bodyPr wrap="square" rtlCol="0">
            <a:spAutoFit/>
          </a:bodyPr>
          <a:lstStyle/>
          <a:p>
            <a:r>
              <a:rPr lang="en-CN"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rPr>
              <a:t>Memory Management in Agentic System</a:t>
            </a:r>
            <a:endPar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endParaRPr>
          </a:p>
        </p:txBody>
      </p:sp>
      <p:pic>
        <p:nvPicPr>
          <p:cNvPr id="5" name="图片 1" descr="logo-en">
            <a:extLst>
              <a:ext uri="{FF2B5EF4-FFF2-40B4-BE49-F238E27FC236}">
                <a16:creationId xmlns:a16="http://schemas.microsoft.com/office/drawing/2014/main" id="{9125FB0D-13C8-D708-9AC6-5F41F2AF3228}"/>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ECCC9707-8D3A-4EE7-CC78-506BC8B90112}"/>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8" name="TextBox 7">
            <a:extLst>
              <a:ext uri="{FF2B5EF4-FFF2-40B4-BE49-F238E27FC236}">
                <a16:creationId xmlns:a16="http://schemas.microsoft.com/office/drawing/2014/main" id="{1AED6C24-A1D8-EF1D-58F6-82FAEC50E9CA}"/>
              </a:ext>
            </a:extLst>
          </p:cNvPr>
          <p:cNvSpPr txBox="1"/>
          <p:nvPr/>
        </p:nvSpPr>
        <p:spPr>
          <a:xfrm>
            <a:off x="286338" y="6466595"/>
            <a:ext cx="1091237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Xu, </a:t>
            </a:r>
            <a:r>
              <a:rPr lang="en-US" dirty="0" err="1"/>
              <a:t>Wujiang</a:t>
            </a:r>
            <a:r>
              <a:rPr lang="en-US" dirty="0"/>
              <a:t>, et al. "A-mem: Agentic memory for </a:t>
            </a:r>
            <a:r>
              <a:rPr lang="en-US" dirty="0" err="1"/>
              <a:t>llm</a:t>
            </a:r>
            <a:r>
              <a:rPr lang="en-US" dirty="0"/>
              <a:t> agents." </a:t>
            </a:r>
            <a:r>
              <a:rPr lang="en-US" dirty="0" err="1"/>
              <a:t>arXiv</a:t>
            </a:r>
            <a:r>
              <a:rPr lang="en-US" dirty="0"/>
              <a:t> preprint arXiv:2502.12110.</a:t>
            </a:r>
          </a:p>
        </p:txBody>
      </p:sp>
      <p:sp>
        <p:nvSpPr>
          <p:cNvPr id="2" name="文本框 9">
            <a:extLst>
              <a:ext uri="{FF2B5EF4-FFF2-40B4-BE49-F238E27FC236}">
                <a16:creationId xmlns:a16="http://schemas.microsoft.com/office/drawing/2014/main" id="{B35F0226-49C5-9427-A2EF-AB4719B94417}"/>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A-Mem: Agentic Memory for LLM Agents</a:t>
            </a:r>
          </a:p>
        </p:txBody>
      </p:sp>
      <p:sp>
        <p:nvSpPr>
          <p:cNvPr id="11" name="TextBox 10">
            <a:extLst>
              <a:ext uri="{FF2B5EF4-FFF2-40B4-BE49-F238E27FC236}">
                <a16:creationId xmlns:a16="http://schemas.microsoft.com/office/drawing/2014/main" id="{FB7120F1-D26F-C58D-4310-E30216926749}"/>
              </a:ext>
            </a:extLst>
          </p:cNvPr>
          <p:cNvSpPr txBox="1"/>
          <p:nvPr/>
        </p:nvSpPr>
        <p:spPr>
          <a:xfrm>
            <a:off x="286338" y="1488286"/>
            <a:ext cx="11751348" cy="830997"/>
          </a:xfrm>
          <a:prstGeom prst="rect">
            <a:avLst/>
          </a:prstGeom>
          <a:noFill/>
        </p:spPr>
        <p:txBody>
          <a:bodyPr wrap="square">
            <a:spAutoFit/>
          </a:bodyPr>
          <a:lstStyle/>
          <a:p>
            <a:r>
              <a:rPr lang="en-US" sz="1600" b="1" dirty="0">
                <a:latin typeface="Microsoft YaHei UI" panose="020B0503020204020204" pitchFamily="34" charset="-122"/>
                <a:ea typeface="Microsoft YaHei UI" panose="020B0503020204020204" pitchFamily="34" charset="-122"/>
              </a:rPr>
              <a:t>Motivations: </a:t>
            </a:r>
            <a:r>
              <a:rPr lang="en-US" sz="1600" dirty="0">
                <a:latin typeface="Microsoft YaHei UI" panose="020B0503020204020204" pitchFamily="34" charset="-122"/>
                <a:ea typeface="Microsoft YaHei UI" panose="020B0503020204020204" pitchFamily="34" charset="-122"/>
              </a:rPr>
              <a:t>Current memory systems enable basic storage and retrieval but lack sophisticated memory organization, despite recent attempts to incorporate graph databases.  A-memory proposes an agentic memory system for LLM agents that can dynamically organize memories.</a:t>
            </a:r>
            <a:endParaRPr lang="en-CN" sz="1600" dirty="0">
              <a:latin typeface="Microsoft YaHei UI" panose="020B0503020204020204" pitchFamily="34" charset="-122"/>
              <a:ea typeface="Microsoft YaHei UI" panose="020B0503020204020204" pitchFamily="34" charset="-122"/>
            </a:endParaRPr>
          </a:p>
        </p:txBody>
      </p:sp>
      <p:pic>
        <p:nvPicPr>
          <p:cNvPr id="13" name="Picture 12">
            <a:extLst>
              <a:ext uri="{FF2B5EF4-FFF2-40B4-BE49-F238E27FC236}">
                <a16:creationId xmlns:a16="http://schemas.microsoft.com/office/drawing/2014/main" id="{98CD6617-529F-470E-1803-77F533663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1677" y="2263035"/>
            <a:ext cx="7772400" cy="3754272"/>
          </a:xfrm>
          <a:prstGeom prst="rect">
            <a:avLst/>
          </a:prstGeom>
        </p:spPr>
      </p:pic>
      <p:sp>
        <p:nvSpPr>
          <p:cNvPr id="17" name="TextBox 16">
            <a:extLst>
              <a:ext uri="{FF2B5EF4-FFF2-40B4-BE49-F238E27FC236}">
                <a16:creationId xmlns:a16="http://schemas.microsoft.com/office/drawing/2014/main" id="{A710F759-C88F-9D38-FB04-1903DF554900}"/>
              </a:ext>
            </a:extLst>
          </p:cNvPr>
          <p:cNvSpPr txBox="1"/>
          <p:nvPr/>
        </p:nvSpPr>
        <p:spPr>
          <a:xfrm>
            <a:off x="2041677" y="5949975"/>
            <a:ext cx="2382888" cy="523220"/>
          </a:xfrm>
          <a:prstGeom prst="rect">
            <a:avLst/>
          </a:prstGeom>
          <a:noFill/>
        </p:spPr>
        <p:txBody>
          <a:bodyPr wrap="square">
            <a:spAutoFit/>
          </a:bodyPr>
          <a:lstStyle/>
          <a:p>
            <a:r>
              <a:rPr lang="en-US" sz="1400" dirty="0">
                <a:latin typeface="Microsoft YaHei UI" panose="020B0503020204020204" pitchFamily="34" charset="-122"/>
                <a:ea typeface="Microsoft YaHei UI" panose="020B0503020204020204" pitchFamily="34" charset="-122"/>
              </a:rPr>
              <a:t>i</a:t>
            </a:r>
            <a:r>
              <a:rPr lang="en-CN" sz="1400" dirty="0">
                <a:latin typeface="Microsoft YaHei UI" panose="020B0503020204020204" pitchFamily="34" charset="-122"/>
                <a:ea typeface="Microsoft YaHei UI" panose="020B0503020204020204" pitchFamily="34" charset="-122"/>
              </a:rPr>
              <a:t>nteraction memories are stored as notes</a:t>
            </a:r>
          </a:p>
        </p:txBody>
      </p:sp>
      <p:sp>
        <p:nvSpPr>
          <p:cNvPr id="19" name="TextBox 18">
            <a:extLst>
              <a:ext uri="{FF2B5EF4-FFF2-40B4-BE49-F238E27FC236}">
                <a16:creationId xmlns:a16="http://schemas.microsoft.com/office/drawing/2014/main" id="{F94A9514-FAD8-22B6-5883-566058F99E7E}"/>
              </a:ext>
            </a:extLst>
          </p:cNvPr>
          <p:cNvSpPr txBox="1"/>
          <p:nvPr/>
        </p:nvSpPr>
        <p:spPr>
          <a:xfrm>
            <a:off x="4910961" y="5734531"/>
            <a:ext cx="2502101" cy="738664"/>
          </a:xfrm>
          <a:prstGeom prst="rect">
            <a:avLst/>
          </a:prstGeom>
          <a:noFill/>
        </p:spPr>
        <p:txBody>
          <a:bodyPr wrap="square">
            <a:spAutoFit/>
          </a:bodyPr>
          <a:lstStyle/>
          <a:p>
            <a:r>
              <a:rPr lang="en-US" sz="1400" dirty="0">
                <a:latin typeface="Microsoft YaHei UI" panose="020B0503020204020204" pitchFamily="34" charset="-122"/>
                <a:ea typeface="Microsoft YaHei UI" panose="020B0503020204020204" pitchFamily="34" charset="-122"/>
              </a:rPr>
              <a:t>’box’ describes that related memories with similar contextual descriptions</a:t>
            </a:r>
            <a:endParaRPr lang="en-CN" sz="1400" dirty="0">
              <a:latin typeface="Microsoft YaHei UI" panose="020B0503020204020204" pitchFamily="34" charset="-122"/>
              <a:ea typeface="Microsoft YaHei UI" panose="020B0503020204020204" pitchFamily="34" charset="-122"/>
            </a:endParaRPr>
          </a:p>
        </p:txBody>
      </p:sp>
      <p:sp>
        <p:nvSpPr>
          <p:cNvPr id="21" name="TextBox 20">
            <a:extLst>
              <a:ext uri="{FF2B5EF4-FFF2-40B4-BE49-F238E27FC236}">
                <a16:creationId xmlns:a16="http://schemas.microsoft.com/office/drawing/2014/main" id="{0761A467-EF39-3F5B-0F3C-EFF3CD510C55}"/>
              </a:ext>
            </a:extLst>
          </p:cNvPr>
          <p:cNvSpPr txBox="1"/>
          <p:nvPr/>
        </p:nvSpPr>
        <p:spPr>
          <a:xfrm>
            <a:off x="7899458" y="5755697"/>
            <a:ext cx="2872292" cy="523220"/>
          </a:xfrm>
          <a:prstGeom prst="rect">
            <a:avLst/>
          </a:prstGeom>
          <a:noFill/>
        </p:spPr>
        <p:txBody>
          <a:bodyPr wrap="square">
            <a:spAutoFit/>
          </a:bodyPr>
          <a:lstStyle>
            <a:defPPr>
              <a:defRPr lang="zh-CN"/>
            </a:defPPr>
            <a:lvl1pPr>
              <a:defRPr sz="1400">
                <a:latin typeface="Microsoft YaHei UI" panose="020B0503020204020204" pitchFamily="34" charset="-122"/>
                <a:ea typeface="Microsoft YaHei UI" panose="020B0503020204020204" pitchFamily="34" charset="-122"/>
              </a:defRPr>
            </a:lvl1pPr>
          </a:lstStyle>
          <a:p>
            <a:r>
              <a:rPr lang="en-US" dirty="0"/>
              <a:t>r</a:t>
            </a:r>
            <a:r>
              <a:rPr lang="en-CN" dirty="0"/>
              <a:t>elated memory is retrieved, similar memories are accessed</a:t>
            </a:r>
          </a:p>
        </p:txBody>
      </p:sp>
    </p:spTree>
    <p:custDataLst>
      <p:tags r:id="rId1"/>
    </p:custDataLst>
    <p:extLst>
      <p:ext uri="{BB962C8B-B14F-4D97-AF65-F5344CB8AC3E}">
        <p14:creationId xmlns:p14="http://schemas.microsoft.com/office/powerpoint/2010/main" val="15072675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363F-2BF3-B0AB-F3A6-12725625B8F6}"/>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FA6B92B0-9A13-B689-5510-9771B73B0C25}"/>
              </a:ext>
            </a:extLst>
          </p:cNvPr>
          <p:cNvSpPr txBox="1"/>
          <p:nvPr/>
        </p:nvSpPr>
        <p:spPr>
          <a:xfrm>
            <a:off x="164122" y="114406"/>
            <a:ext cx="7613657" cy="523220"/>
          </a:xfrm>
          <a:prstGeom prst="rect">
            <a:avLst/>
          </a:prstGeom>
          <a:noFill/>
        </p:spPr>
        <p:txBody>
          <a:bodyPr wrap="square" rtlCol="0">
            <a:spAutoFit/>
          </a:bodyPr>
          <a:lstStyle/>
          <a:p>
            <a:r>
              <a:rPr lang="en-CN"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rPr>
              <a:t>Memory Management in Agentic System</a:t>
            </a:r>
            <a:endPar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endParaRPr>
          </a:p>
        </p:txBody>
      </p:sp>
      <p:pic>
        <p:nvPicPr>
          <p:cNvPr id="5" name="图片 1" descr="logo-en">
            <a:extLst>
              <a:ext uri="{FF2B5EF4-FFF2-40B4-BE49-F238E27FC236}">
                <a16:creationId xmlns:a16="http://schemas.microsoft.com/office/drawing/2014/main" id="{78B44646-1B15-3031-44C3-05B320D8848F}"/>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8F3FACBF-CEA4-91C3-7901-01CC9D1576C9}"/>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2" name="文本框 9">
            <a:extLst>
              <a:ext uri="{FF2B5EF4-FFF2-40B4-BE49-F238E27FC236}">
                <a16:creationId xmlns:a16="http://schemas.microsoft.com/office/drawing/2014/main" id="{FCA0FE41-5733-9235-5C33-33298B79B378}"/>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A-Mem Related</a:t>
            </a:r>
            <a:r>
              <a:rPr lang="zh-CN" altLang="en-US" sz="2200" b="1" dirty="0">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Methods</a:t>
            </a:r>
          </a:p>
        </p:txBody>
      </p:sp>
      <p:sp>
        <p:nvSpPr>
          <p:cNvPr id="11" name="TextBox 10">
            <a:extLst>
              <a:ext uri="{FF2B5EF4-FFF2-40B4-BE49-F238E27FC236}">
                <a16:creationId xmlns:a16="http://schemas.microsoft.com/office/drawing/2014/main" id="{A0514FEB-730B-75A0-2603-272F19A15E26}"/>
              </a:ext>
            </a:extLst>
          </p:cNvPr>
          <p:cNvSpPr txBox="1"/>
          <p:nvPr/>
        </p:nvSpPr>
        <p:spPr>
          <a:xfrm>
            <a:off x="286338" y="1488286"/>
            <a:ext cx="11751348" cy="3391762"/>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Hierarchical Memory Architectures: </a:t>
            </a:r>
          </a:p>
          <a:p>
            <a:pPr marL="742950" lvl="1" indent="-285750">
              <a:lnSpc>
                <a:spcPct val="120000"/>
              </a:lnSpc>
              <a:buFont typeface="Wingdings" pitchFamily="2" charset="2"/>
              <a:buChar char="§"/>
            </a:pPr>
            <a:r>
              <a:rPr lang="en-US" sz="1600" dirty="0" err="1">
                <a:latin typeface="Microsoft YaHei UI" panose="020B0503020204020204" pitchFamily="34" charset="-122"/>
                <a:ea typeface="Microsoft YaHei UI" panose="020B0503020204020204" pitchFamily="34" charset="-122"/>
              </a:rPr>
              <a:t>HiAgent</a:t>
            </a:r>
            <a:r>
              <a:rPr lang="en-US" sz="1600" baseline="30000" dirty="0">
                <a:latin typeface="Microsoft YaHei UI" panose="020B0503020204020204" pitchFamily="34" charset="-122"/>
                <a:ea typeface="Microsoft YaHei UI" panose="020B0503020204020204" pitchFamily="34" charset="-122"/>
              </a:rPr>
              <a:t>[1] </a:t>
            </a:r>
            <a:r>
              <a:rPr lang="en-US" sz="1600" dirty="0">
                <a:latin typeface="Microsoft YaHei UI" panose="020B0503020204020204" pitchFamily="34" charset="-122"/>
                <a:ea typeface="Microsoft YaHei UI" panose="020B0503020204020204" pitchFamily="34" charset="-122"/>
              </a:rPr>
              <a:t>and H-MEM</a:t>
            </a:r>
            <a:r>
              <a:rPr lang="en-US" sz="1600" baseline="30000" dirty="0">
                <a:latin typeface="Microsoft YaHei UI" panose="020B0503020204020204" pitchFamily="34" charset="-122"/>
                <a:ea typeface="Microsoft YaHei UI" panose="020B0503020204020204" pitchFamily="34" charset="-122"/>
              </a:rPr>
              <a:t>[2]</a:t>
            </a:r>
            <a:r>
              <a:rPr lang="en-US" sz="1600" dirty="0">
                <a:latin typeface="Microsoft YaHei UI" panose="020B0503020204020204" pitchFamily="34" charset="-122"/>
                <a:ea typeface="Microsoft YaHei UI" panose="020B0503020204020204" pitchFamily="34" charset="-122"/>
              </a:rPr>
              <a:t>: a static and hierarchical framework to mimic the human cognitive aspect of separated working, short-term and long-term memory. </a:t>
            </a:r>
          </a:p>
          <a:p>
            <a:pPr marL="742950" lvl="1" indent="-285750">
              <a:lnSpc>
                <a:spcPct val="120000"/>
              </a:lnSpc>
              <a:buFont typeface="Wingdings" pitchFamily="2" charset="2"/>
              <a:buChar char="§"/>
            </a:pPr>
            <a:r>
              <a:rPr lang="en-US" sz="1600" dirty="0">
                <a:latin typeface="Microsoft YaHei UI" panose="020B0503020204020204" pitchFamily="34" charset="-122"/>
                <a:ea typeface="Microsoft YaHei UI" panose="020B0503020204020204" pitchFamily="34" charset="-122"/>
              </a:rPr>
              <a:t>G-Memory</a:t>
            </a:r>
            <a:r>
              <a:rPr lang="en-US" sz="1600" baseline="30000" dirty="0">
                <a:latin typeface="Microsoft YaHei UI" panose="020B0503020204020204" pitchFamily="34" charset="-122"/>
                <a:ea typeface="Microsoft YaHei UI" panose="020B0503020204020204" pitchFamily="34" charset="-122"/>
              </a:rPr>
              <a:t>[3]</a:t>
            </a:r>
            <a:r>
              <a:rPr lang="en-US" sz="1600" dirty="0">
                <a:latin typeface="Microsoft YaHei UI" panose="020B0503020204020204" pitchFamily="34" charset="-122"/>
                <a:ea typeface="Microsoft YaHei UI" panose="020B0503020204020204" pitchFamily="34" charset="-122"/>
              </a:rPr>
              <a:t>: hierarchical and structured memory tracing for multi-agent systems.</a:t>
            </a:r>
          </a:p>
          <a:p>
            <a:pPr marL="742950" lvl="1" indent="-285750">
              <a:lnSpc>
                <a:spcPct val="120000"/>
              </a:lnSpc>
              <a:buFont typeface="Wingdings" pitchFamily="2" charset="2"/>
              <a:buChar char="§"/>
            </a:pPr>
            <a:r>
              <a:rPr lang="en-US" sz="1600" dirty="0">
                <a:latin typeface="Microsoft YaHei UI" panose="020B0503020204020204" pitchFamily="34" charset="-122"/>
                <a:ea typeface="Microsoft YaHei UI" panose="020B0503020204020204" pitchFamily="34" charset="-122"/>
              </a:rPr>
              <a:t>EVOLVE-MEM</a:t>
            </a:r>
            <a:r>
              <a:rPr lang="en-US" sz="1600" baseline="30000" dirty="0">
                <a:latin typeface="Microsoft YaHei UI" panose="020B0503020204020204" pitchFamily="34" charset="-122"/>
                <a:ea typeface="Microsoft YaHei UI" panose="020B0503020204020204" pitchFamily="34" charset="-122"/>
              </a:rPr>
              <a:t>[4]</a:t>
            </a:r>
            <a:r>
              <a:rPr lang="en-US" sz="1600" dirty="0">
                <a:latin typeface="Microsoft YaHei UI" panose="020B0503020204020204" pitchFamily="34" charset="-122"/>
                <a:ea typeface="Microsoft YaHei UI" panose="020B0503020204020204" pitchFamily="34" charset="-122"/>
              </a:rPr>
              <a:t>: a dynamic and hierarchical self-improvement memory management.</a:t>
            </a:r>
            <a:endParaRPr lang="en-CN" sz="1600" dirty="0">
              <a:latin typeface="Microsoft YaHei UI" panose="020B0503020204020204" pitchFamily="34" charset="-122"/>
              <a:ea typeface="Microsoft YaHei UI" panose="020B0503020204020204" pitchFamily="34" charset="-122"/>
            </a:endParaRPr>
          </a:p>
          <a:p>
            <a:pPr marL="285750" indent="-285750">
              <a:lnSpc>
                <a:spcPct val="120000"/>
              </a:lnSpc>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Self-Improving Agent Frameworks: </a:t>
            </a:r>
          </a:p>
          <a:p>
            <a:pPr marL="742950" lvl="1" indent="-285750">
              <a:lnSpc>
                <a:spcPct val="120000"/>
              </a:lnSpc>
              <a:buFont typeface="Wingdings" pitchFamily="2" charset="2"/>
              <a:buChar char="§"/>
            </a:pPr>
            <a:r>
              <a:rPr lang="en-US" sz="1600" dirty="0">
                <a:latin typeface="Microsoft YaHei UI" panose="020B0503020204020204" pitchFamily="34" charset="-122"/>
                <a:ea typeface="Microsoft YaHei UI" panose="020B0503020204020204" pitchFamily="34" charset="-122"/>
              </a:rPr>
              <a:t>Gödel Agent</a:t>
            </a:r>
            <a:r>
              <a:rPr lang="en-US" sz="1600" baseline="30000" dirty="0">
                <a:latin typeface="Microsoft YaHei UI" panose="020B0503020204020204" pitchFamily="34" charset="-122"/>
                <a:ea typeface="Microsoft YaHei UI" panose="020B0503020204020204" pitchFamily="34" charset="-122"/>
              </a:rPr>
              <a:t>[5]</a:t>
            </a:r>
            <a:r>
              <a:rPr lang="en-US" sz="1600" dirty="0">
                <a:latin typeface="Microsoft YaHei UI" panose="020B0503020204020204" pitchFamily="34" charset="-122"/>
                <a:ea typeface="Microsoft YaHei UI" panose="020B0503020204020204" pitchFamily="34" charset="-122"/>
              </a:rPr>
              <a:t>: autonomous improvement mechanisms, primarily focusing on code-level modifications and learning algorithm updates. </a:t>
            </a:r>
          </a:p>
          <a:p>
            <a:pPr marL="742950" lvl="1" indent="-285750">
              <a:lnSpc>
                <a:spcPct val="120000"/>
              </a:lnSpc>
              <a:buFont typeface="Wingdings" pitchFamily="2" charset="2"/>
              <a:buChar char="§"/>
            </a:pPr>
            <a:r>
              <a:rPr lang="en-US" sz="1600" dirty="0" err="1">
                <a:latin typeface="Microsoft YaHei UI" panose="020B0503020204020204" pitchFamily="34" charset="-122"/>
                <a:ea typeface="Microsoft YaHei UI" panose="020B0503020204020204" pitchFamily="34" charset="-122"/>
              </a:rPr>
              <a:t>Reflexion</a:t>
            </a:r>
            <a:r>
              <a:rPr lang="en-US" sz="1600" baseline="30000" dirty="0">
                <a:latin typeface="Microsoft YaHei UI" panose="020B0503020204020204" pitchFamily="34" charset="-122"/>
                <a:ea typeface="Microsoft YaHei UI" panose="020B0503020204020204" pitchFamily="34" charset="-122"/>
              </a:rPr>
              <a:t>[6]</a:t>
            </a:r>
            <a:r>
              <a:rPr lang="en-US" sz="1600" dirty="0">
                <a:latin typeface="Microsoft YaHei UI" panose="020B0503020204020204" pitchFamily="34" charset="-122"/>
                <a:ea typeface="Microsoft YaHei UI" panose="020B0503020204020204" pitchFamily="34" charset="-122"/>
              </a:rPr>
              <a:t>: dynamic memory and self-reflection capabilities, enabling agents to learn from past mistakes through episodic memory replay and verbal reinforcement learning. </a:t>
            </a:r>
          </a:p>
          <a:p>
            <a:pPr marL="742950" lvl="1" indent="-285750">
              <a:lnSpc>
                <a:spcPct val="120000"/>
              </a:lnSpc>
              <a:buFont typeface="Wingdings" pitchFamily="2" charset="2"/>
              <a:buChar char="§"/>
            </a:pPr>
            <a:r>
              <a:rPr lang="en-US" sz="1600" dirty="0">
                <a:latin typeface="Microsoft YaHei UI" panose="020B0503020204020204" pitchFamily="34" charset="-122"/>
                <a:ea typeface="Microsoft YaHei UI" panose="020B0503020204020204" pitchFamily="34" charset="-122"/>
              </a:rPr>
              <a:t>Self-RAG</a:t>
            </a:r>
            <a:r>
              <a:rPr lang="en-US" sz="1600" baseline="30000" dirty="0">
                <a:latin typeface="Microsoft YaHei UI" panose="020B0503020204020204" pitchFamily="34" charset="-122"/>
                <a:ea typeface="Microsoft YaHei UI" panose="020B0503020204020204" pitchFamily="34" charset="-122"/>
              </a:rPr>
              <a:t>[7]</a:t>
            </a:r>
            <a:r>
              <a:rPr lang="en-US" sz="1600" dirty="0">
                <a:latin typeface="Microsoft YaHei UI" panose="020B0503020204020204" pitchFamily="34" charset="-122"/>
                <a:ea typeface="Microsoft YaHei UI" panose="020B0503020204020204" pitchFamily="34" charset="-122"/>
              </a:rPr>
              <a:t>: retrieval-augmented generation with self-reflective mechanisms that critique and refine outputs.</a:t>
            </a:r>
          </a:p>
        </p:txBody>
      </p:sp>
      <p:sp>
        <p:nvSpPr>
          <p:cNvPr id="10" name="TextBox 9">
            <a:extLst>
              <a:ext uri="{FF2B5EF4-FFF2-40B4-BE49-F238E27FC236}">
                <a16:creationId xmlns:a16="http://schemas.microsoft.com/office/drawing/2014/main" id="{6652506F-43D8-D2DE-3365-E8E207E8A407}"/>
              </a:ext>
            </a:extLst>
          </p:cNvPr>
          <p:cNvSpPr txBox="1"/>
          <p:nvPr/>
        </p:nvSpPr>
        <p:spPr>
          <a:xfrm>
            <a:off x="286338" y="5254427"/>
            <a:ext cx="11963743" cy="1384995"/>
          </a:xfrm>
          <a:prstGeom prst="rect">
            <a:avLst/>
          </a:prstGeom>
          <a:noFill/>
        </p:spPr>
        <p:txBody>
          <a:bodyPr wrap="square">
            <a:spAutoFit/>
          </a:bodyPr>
          <a:lstStyle/>
          <a:p>
            <a:r>
              <a:rPr lang="en-CN" sz="1200" dirty="0">
                <a:latin typeface="Microsoft YaHei UI" panose="020B0503020204020204" pitchFamily="34" charset="-122"/>
                <a:ea typeface="Microsoft YaHei UI" panose="020B0503020204020204" pitchFamily="34" charset="-122"/>
              </a:rPr>
              <a:t>[1]Ming Hu, et al. Hiagent: Hierarchical working memory management for solving long-horizon agent tasks with large language models.</a:t>
            </a:r>
            <a:r>
              <a:rPr lang="zh-CN" altLang="en-US" sz="1200" dirty="0">
                <a:latin typeface="Microsoft YaHei UI" panose="020B0503020204020204" pitchFamily="34" charset="-122"/>
                <a:ea typeface="Microsoft YaHei UI" panose="020B0503020204020204" pitchFamily="34" charset="-122"/>
              </a:rPr>
              <a:t> </a:t>
            </a:r>
            <a:r>
              <a:rPr lang="en-US" altLang="zh-CN" sz="1200" dirty="0">
                <a:latin typeface="Microsoft YaHei UI" panose="020B0503020204020204" pitchFamily="34" charset="-122"/>
                <a:ea typeface="Microsoft YaHei UI" panose="020B0503020204020204" pitchFamily="34" charset="-122"/>
              </a:rPr>
              <a:t>ACL. 2025</a:t>
            </a:r>
            <a:r>
              <a:rPr lang="en-CN" sz="1200" dirty="0">
                <a:latin typeface="Microsoft YaHei UI" panose="020B0503020204020204" pitchFamily="34" charset="-122"/>
                <a:ea typeface="Microsoft YaHei UI" panose="020B0503020204020204" pitchFamily="34" charset="-122"/>
              </a:rPr>
              <a:t>. </a:t>
            </a:r>
          </a:p>
          <a:p>
            <a:r>
              <a:rPr lang="en-CN" sz="1200" dirty="0">
                <a:latin typeface="Microsoft YaHei UI" panose="020B0503020204020204" pitchFamily="34" charset="-122"/>
                <a:ea typeface="Microsoft YaHei UI" panose="020B0503020204020204" pitchFamily="34" charset="-122"/>
              </a:rPr>
              <a:t>[2] Hao Sun and Shuai Zeng. H-mem: Hierarchical memory for high-efficiency long-term reasoning in llm agents. arXiv preprint, 2025. </a:t>
            </a:r>
          </a:p>
          <a:p>
            <a:r>
              <a:rPr lang="en-CN" sz="1200" dirty="0">
                <a:latin typeface="Microsoft YaHei UI" panose="020B0503020204020204" pitchFamily="34" charset="-122"/>
                <a:ea typeface="Microsoft YaHei UI" panose="020B0503020204020204" pitchFamily="34" charset="-122"/>
              </a:rPr>
              <a:t>[3] Guanyu Zhang,</a:t>
            </a:r>
            <a:r>
              <a:rPr lang="zh-CN" altLang="en-US" sz="1200" dirty="0">
                <a:latin typeface="Microsoft YaHei UI" panose="020B0503020204020204" pitchFamily="34" charset="-122"/>
                <a:ea typeface="Microsoft YaHei UI" panose="020B0503020204020204" pitchFamily="34" charset="-122"/>
              </a:rPr>
              <a:t> </a:t>
            </a:r>
            <a:r>
              <a:rPr lang="en-US" altLang="zh-CN" sz="1200" dirty="0">
                <a:latin typeface="Microsoft YaHei UI" panose="020B0503020204020204" pitchFamily="34" charset="-122"/>
                <a:ea typeface="Microsoft YaHei UI" panose="020B0503020204020204" pitchFamily="34" charset="-122"/>
              </a:rPr>
              <a:t>et al</a:t>
            </a:r>
            <a:r>
              <a:rPr lang="en-CN" sz="1200" dirty="0">
                <a:latin typeface="Microsoft YaHei UI" panose="020B0503020204020204" pitchFamily="34" charset="-122"/>
                <a:ea typeface="Microsoft YaHei UI" panose="020B0503020204020204" pitchFamily="34" charset="-122"/>
              </a:rPr>
              <a:t>. G-memory: Tracing hierarchical memory for multi-agent systems. arXiv preprint, 2025.</a:t>
            </a:r>
          </a:p>
          <a:p>
            <a:r>
              <a:rPr lang="en-US" sz="1200" dirty="0">
                <a:latin typeface="Microsoft YaHei UI" panose="020B0503020204020204" pitchFamily="34" charset="-122"/>
                <a:ea typeface="Microsoft YaHei UI" panose="020B0503020204020204" pitchFamily="34" charset="-122"/>
              </a:rPr>
              <a:t>[4] Shah, Rishi Ashish, et al. EVOLVE-MEM: A Self-Adaptive Hierarchical Memory Architecture for Next-Generation Agentic AI Systems. </a:t>
            </a:r>
            <a:r>
              <a:rPr lang="en-US" sz="1200" dirty="0" err="1">
                <a:latin typeface="Microsoft YaHei UI" panose="020B0503020204020204" pitchFamily="34" charset="-122"/>
                <a:ea typeface="Microsoft YaHei UI" panose="020B0503020204020204" pitchFamily="34" charset="-122"/>
              </a:rPr>
              <a:t>NeurIPS</a:t>
            </a:r>
            <a:r>
              <a:rPr lang="en-US" sz="1200" dirty="0">
                <a:latin typeface="Microsoft YaHei UI" panose="020B0503020204020204" pitchFamily="34" charset="-122"/>
                <a:ea typeface="Microsoft YaHei UI" panose="020B0503020204020204" pitchFamily="34" charset="-122"/>
              </a:rPr>
              <a:t> Workshop. 2025.</a:t>
            </a:r>
          </a:p>
          <a:p>
            <a:r>
              <a:rPr lang="en-US" sz="1200" dirty="0">
                <a:latin typeface="Microsoft YaHei UI" panose="020B0503020204020204" pitchFamily="34" charset="-122"/>
                <a:ea typeface="Microsoft YaHei UI" panose="020B0503020204020204" pitchFamily="34" charset="-122"/>
              </a:rPr>
              <a:t>[5] Tianyu Gao, et al. Gödel agents: Self-improving foundation models via introspective code execution. </a:t>
            </a:r>
            <a:r>
              <a:rPr lang="en-US" sz="1200" dirty="0" err="1">
                <a:latin typeface="Microsoft YaHei UI" panose="020B0503020204020204" pitchFamily="34" charset="-122"/>
                <a:ea typeface="Microsoft YaHei UI" panose="020B0503020204020204" pitchFamily="34" charset="-122"/>
              </a:rPr>
              <a:t>arXiv</a:t>
            </a:r>
            <a:r>
              <a:rPr lang="en-US" sz="1200" dirty="0">
                <a:latin typeface="Microsoft YaHei UI" panose="020B0503020204020204" pitchFamily="34" charset="-122"/>
                <a:ea typeface="Microsoft YaHei UI" panose="020B0503020204020204" pitchFamily="34" charset="-122"/>
              </a:rPr>
              <a:t> preprint, 2023.</a:t>
            </a:r>
          </a:p>
          <a:p>
            <a:r>
              <a:rPr lang="en-US" sz="1200" dirty="0">
                <a:latin typeface="Microsoft YaHei UI" panose="020B0503020204020204" pitchFamily="34" charset="-122"/>
                <a:ea typeface="Microsoft YaHei UI" panose="020B0503020204020204" pitchFamily="34" charset="-122"/>
              </a:rPr>
              <a:t>[6] Nathaniel Shinn, Brandon Labash, and Arjun Gopinath. </a:t>
            </a:r>
            <a:r>
              <a:rPr lang="en-US" sz="1200" dirty="0" err="1">
                <a:latin typeface="Microsoft YaHei UI" panose="020B0503020204020204" pitchFamily="34" charset="-122"/>
                <a:ea typeface="Microsoft YaHei UI" panose="020B0503020204020204" pitchFamily="34" charset="-122"/>
              </a:rPr>
              <a:t>Reflexion</a:t>
            </a:r>
            <a:r>
              <a:rPr lang="en-US" sz="1200" dirty="0">
                <a:latin typeface="Microsoft YaHei UI" panose="020B0503020204020204" pitchFamily="34" charset="-122"/>
                <a:ea typeface="Microsoft YaHei UI" panose="020B0503020204020204" pitchFamily="34" charset="-122"/>
              </a:rPr>
              <a:t>: An autonomous agent with dynamic memory and self-reflection. </a:t>
            </a:r>
            <a:r>
              <a:rPr lang="en-US" sz="1200" dirty="0" err="1">
                <a:latin typeface="Microsoft YaHei UI" panose="020B0503020204020204" pitchFamily="34" charset="-122"/>
                <a:ea typeface="Microsoft YaHei UI" panose="020B0503020204020204" pitchFamily="34" charset="-122"/>
              </a:rPr>
              <a:t>arXiv</a:t>
            </a:r>
            <a:r>
              <a:rPr lang="en-US" sz="1200" dirty="0">
                <a:latin typeface="Microsoft YaHei UI" panose="020B0503020204020204" pitchFamily="34" charset="-122"/>
                <a:ea typeface="Microsoft YaHei UI" panose="020B0503020204020204" pitchFamily="34" charset="-122"/>
              </a:rPr>
              <a:t> preprint, 2023.</a:t>
            </a:r>
          </a:p>
          <a:p>
            <a:r>
              <a:rPr lang="en-CN" sz="1200" dirty="0">
                <a:latin typeface="Microsoft YaHei UI" panose="020B0503020204020204" pitchFamily="34" charset="-122"/>
                <a:ea typeface="Microsoft YaHei UI" panose="020B0503020204020204" pitchFamily="34" charset="-122"/>
              </a:rPr>
              <a:t>[7] </a:t>
            </a:r>
            <a:r>
              <a:rPr lang="en-US" sz="1200" dirty="0">
                <a:latin typeface="Microsoft YaHei UI" panose="020B0503020204020204" pitchFamily="34" charset="-122"/>
                <a:ea typeface="Microsoft YaHei UI" panose="020B0503020204020204" pitchFamily="34" charset="-122"/>
              </a:rPr>
              <a:t>Akari Asai, Zhilin Wu, </a:t>
            </a:r>
            <a:r>
              <a:rPr lang="en-US" sz="1200" dirty="0" err="1">
                <a:latin typeface="Microsoft YaHei UI" panose="020B0503020204020204" pitchFamily="34" charset="-122"/>
                <a:ea typeface="Microsoft YaHei UI" panose="020B0503020204020204" pitchFamily="34" charset="-122"/>
              </a:rPr>
              <a:t>Yichong</a:t>
            </a:r>
            <a:r>
              <a:rPr lang="en-US" sz="1200" dirty="0">
                <a:latin typeface="Microsoft YaHei UI" panose="020B0503020204020204" pitchFamily="34" charset="-122"/>
                <a:ea typeface="Microsoft YaHei UI" panose="020B0503020204020204" pitchFamily="34" charset="-122"/>
              </a:rPr>
              <a:t> Wang, Avi Sil, and </a:t>
            </a:r>
            <a:r>
              <a:rPr lang="en-US" sz="1200" dirty="0" err="1">
                <a:latin typeface="Microsoft YaHei UI" panose="020B0503020204020204" pitchFamily="34" charset="-122"/>
                <a:ea typeface="Microsoft YaHei UI" panose="020B0503020204020204" pitchFamily="34" charset="-122"/>
              </a:rPr>
              <a:t>Hannaneh</a:t>
            </a:r>
            <a:r>
              <a:rPr lang="en-US" sz="1200" dirty="0">
                <a:latin typeface="Microsoft YaHei UI" panose="020B0503020204020204" pitchFamily="34" charset="-122"/>
                <a:ea typeface="Microsoft YaHei UI" panose="020B0503020204020204" pitchFamily="34" charset="-122"/>
              </a:rPr>
              <a:t> </a:t>
            </a:r>
            <a:r>
              <a:rPr lang="en-US" sz="1200" dirty="0" err="1">
                <a:latin typeface="Microsoft YaHei UI" panose="020B0503020204020204" pitchFamily="34" charset="-122"/>
                <a:ea typeface="Microsoft YaHei UI" panose="020B0503020204020204" pitchFamily="34" charset="-122"/>
              </a:rPr>
              <a:t>Hajishirzi</a:t>
            </a:r>
            <a:r>
              <a:rPr lang="en-US" sz="1200" dirty="0">
                <a:latin typeface="Microsoft YaHei UI" panose="020B0503020204020204" pitchFamily="34" charset="-122"/>
                <a:ea typeface="Microsoft YaHei UI" panose="020B0503020204020204" pitchFamily="34" charset="-122"/>
              </a:rPr>
              <a:t>. Self-rag: Self-reflective retrieval augmented generation. </a:t>
            </a:r>
            <a:r>
              <a:rPr lang="en-US" sz="1200" dirty="0" err="1">
                <a:latin typeface="Microsoft YaHei UI" panose="020B0503020204020204" pitchFamily="34" charset="-122"/>
                <a:ea typeface="Microsoft YaHei UI" panose="020B0503020204020204" pitchFamily="34" charset="-122"/>
              </a:rPr>
              <a:t>NeurIPS</a:t>
            </a:r>
            <a:r>
              <a:rPr lang="en-US" sz="1200" dirty="0">
                <a:latin typeface="Microsoft YaHei UI" panose="020B0503020204020204" pitchFamily="34" charset="-122"/>
                <a:ea typeface="Microsoft YaHei UI" panose="020B0503020204020204" pitchFamily="34" charset="-122"/>
              </a:rPr>
              <a:t> Workshop. 2023.</a:t>
            </a:r>
            <a:endParaRPr lang="en-CN" sz="1200" dirty="0">
              <a:latin typeface="Microsoft YaHei UI" panose="020B0503020204020204" pitchFamily="34" charset="-122"/>
              <a:ea typeface="Microsoft YaHei UI" panose="020B0503020204020204" pitchFamily="34" charset="-122"/>
            </a:endParaRPr>
          </a:p>
        </p:txBody>
      </p:sp>
    </p:spTree>
    <p:custDataLst>
      <p:tags r:id="rId1"/>
    </p:custDataLst>
    <p:extLst>
      <p:ext uri="{BB962C8B-B14F-4D97-AF65-F5344CB8AC3E}">
        <p14:creationId xmlns:p14="http://schemas.microsoft.com/office/powerpoint/2010/main" val="27951260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D4392-7EC3-0E85-732B-48F5E46CA363}"/>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BDDA0576-C4FE-B1F6-ADFA-54C56F6DD35B}"/>
              </a:ext>
            </a:extLst>
          </p:cNvPr>
          <p:cNvSpPr txBox="1"/>
          <p:nvPr/>
        </p:nvSpPr>
        <p:spPr>
          <a:xfrm>
            <a:off x="164122" y="114406"/>
            <a:ext cx="7613657" cy="523220"/>
          </a:xfrm>
          <a:prstGeom prst="rect">
            <a:avLst/>
          </a:prstGeom>
          <a:noFill/>
        </p:spPr>
        <p:txBody>
          <a:bodyPr wrap="square" rtlCol="0">
            <a:spAutoFit/>
          </a:bodyPr>
          <a:lstStyle/>
          <a:p>
            <a:r>
              <a:rPr lang="en-CN"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rPr>
              <a:t>Memory Management in Agentic System</a:t>
            </a:r>
            <a:endPar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endParaRPr>
          </a:p>
        </p:txBody>
      </p:sp>
      <p:pic>
        <p:nvPicPr>
          <p:cNvPr id="5" name="图片 1" descr="logo-en">
            <a:extLst>
              <a:ext uri="{FF2B5EF4-FFF2-40B4-BE49-F238E27FC236}">
                <a16:creationId xmlns:a16="http://schemas.microsoft.com/office/drawing/2014/main" id="{9B4BB7FE-DC2C-A09A-56B1-3310427827D0}"/>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487F5422-4A6D-B928-61AB-4E3B0B685448}"/>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8" name="TextBox 7">
            <a:extLst>
              <a:ext uri="{FF2B5EF4-FFF2-40B4-BE49-F238E27FC236}">
                <a16:creationId xmlns:a16="http://schemas.microsoft.com/office/drawing/2014/main" id="{7CE9CCB5-2F0F-D9CE-63C9-D59484167223}"/>
              </a:ext>
            </a:extLst>
          </p:cNvPr>
          <p:cNvSpPr txBox="1"/>
          <p:nvPr/>
        </p:nvSpPr>
        <p:spPr>
          <a:xfrm>
            <a:off x="286339" y="6466595"/>
            <a:ext cx="7028862"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Xu, </a:t>
            </a:r>
            <a:r>
              <a:rPr lang="en-US" dirty="0" err="1"/>
              <a:t>Wujiang</a:t>
            </a:r>
            <a:r>
              <a:rPr lang="en-US" dirty="0"/>
              <a:t>, et al. "A-mem: Agentic memory for </a:t>
            </a:r>
            <a:r>
              <a:rPr lang="en-US" dirty="0" err="1"/>
              <a:t>llm</a:t>
            </a:r>
            <a:r>
              <a:rPr lang="en-US" dirty="0"/>
              <a:t> agents." </a:t>
            </a:r>
            <a:r>
              <a:rPr lang="en-US" dirty="0" err="1"/>
              <a:t>arXiv</a:t>
            </a:r>
            <a:r>
              <a:rPr lang="en-US" dirty="0"/>
              <a:t> preprint arXiv:2502.12110.</a:t>
            </a:r>
          </a:p>
        </p:txBody>
      </p:sp>
      <p:sp>
        <p:nvSpPr>
          <p:cNvPr id="2" name="文本框 9">
            <a:extLst>
              <a:ext uri="{FF2B5EF4-FFF2-40B4-BE49-F238E27FC236}">
                <a16:creationId xmlns:a16="http://schemas.microsoft.com/office/drawing/2014/main" id="{2353D68F-9138-E5B3-039D-41CA5BA9880E}"/>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A-Mem Evaluation</a:t>
            </a:r>
          </a:p>
        </p:txBody>
      </p:sp>
      <p:sp>
        <p:nvSpPr>
          <p:cNvPr id="11" name="TextBox 10">
            <a:extLst>
              <a:ext uri="{FF2B5EF4-FFF2-40B4-BE49-F238E27FC236}">
                <a16:creationId xmlns:a16="http://schemas.microsoft.com/office/drawing/2014/main" id="{C6815B48-BDFE-E7FF-8B39-1F8625731F16}"/>
              </a:ext>
            </a:extLst>
          </p:cNvPr>
          <p:cNvSpPr txBox="1"/>
          <p:nvPr/>
        </p:nvSpPr>
        <p:spPr>
          <a:xfrm>
            <a:off x="286338" y="1488286"/>
            <a:ext cx="11751348" cy="1631216"/>
          </a:xfrm>
          <a:prstGeom prst="rect">
            <a:avLst/>
          </a:prstGeom>
          <a:noFill/>
        </p:spPr>
        <p:txBody>
          <a:bodyPr wrap="square">
            <a:spAutoFit/>
          </a:bodyPr>
          <a:lstStyle/>
          <a:p>
            <a:pPr marL="285750" indent="-285750">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Datasets:</a:t>
            </a:r>
          </a:p>
          <a:p>
            <a:pPr marL="742950" lvl="1" indent="-285750">
              <a:buFont typeface="Wingdings" pitchFamily="2" charset="2"/>
              <a:buChar char="§"/>
            </a:pPr>
            <a:r>
              <a:rPr lang="en-US" sz="1600" b="1" dirty="0" err="1">
                <a:latin typeface="Microsoft YaHei UI" panose="020B0503020204020204" pitchFamily="34" charset="-122"/>
                <a:ea typeface="Microsoft YaHei UI" panose="020B0503020204020204" pitchFamily="34" charset="-122"/>
              </a:rPr>
              <a:t>LoCoMo</a:t>
            </a:r>
            <a:r>
              <a:rPr lang="en-US" sz="1600" b="1" dirty="0">
                <a:latin typeface="Microsoft YaHei UI" panose="020B0503020204020204" pitchFamily="34" charset="-122"/>
                <a:ea typeface="Microsoft YaHei UI" panose="020B0503020204020204" pitchFamily="34" charset="-122"/>
              </a:rPr>
              <a:t>: </a:t>
            </a:r>
            <a:r>
              <a:rPr lang="en-US" sz="1600" dirty="0">
                <a:latin typeface="Microsoft YaHei UI" panose="020B0503020204020204" pitchFamily="34" charset="-122"/>
                <a:ea typeface="Microsoft YaHei UI" panose="020B0503020204020204" pitchFamily="34" charset="-122"/>
              </a:rPr>
              <a:t>a long-term conversation dataset with averaging 9K tokens spanning up to 35 sessions, including single-hop, multi-hop, temporal reasoning, open-domain knowledge and adversarial questions.</a:t>
            </a:r>
          </a:p>
          <a:p>
            <a:pPr marL="285750" lvl="1" indent="-285750">
              <a:buFont typeface="Arial" panose="020B0604020202020204" pitchFamily="34" charset="0"/>
              <a:buChar char="•"/>
            </a:pPr>
            <a:r>
              <a:rPr lang="en-US" b="1" dirty="0">
                <a:latin typeface="Microsoft YaHei UI" panose="020B0503020204020204" pitchFamily="34" charset="-122"/>
                <a:ea typeface="Microsoft YaHei UI" panose="020B0503020204020204" pitchFamily="34" charset="-122"/>
              </a:rPr>
              <a:t>Metrics: </a:t>
            </a:r>
          </a:p>
          <a:p>
            <a:pPr marL="742950" lvl="2"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F1 score: </a:t>
            </a:r>
            <a:r>
              <a:rPr lang="en-US" sz="1600" dirty="0">
                <a:latin typeface="Microsoft YaHei UI" panose="020B0503020204020204" pitchFamily="34" charset="-122"/>
                <a:ea typeface="Microsoft YaHei UI" panose="020B0503020204020204" pitchFamily="34" charset="-122"/>
              </a:rPr>
              <a:t>assess answer accuracy by balancing precision and recall</a:t>
            </a:r>
          </a:p>
          <a:p>
            <a:pPr marL="742950" lvl="2"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BLEU-1:</a:t>
            </a:r>
            <a:r>
              <a:rPr lang="en-US" sz="1600" dirty="0">
                <a:latin typeface="Microsoft YaHei UI" panose="020B0503020204020204" pitchFamily="34" charset="-122"/>
                <a:ea typeface="Microsoft YaHei UI" panose="020B0503020204020204" pitchFamily="34" charset="-122"/>
              </a:rPr>
              <a:t> evaluate generated response quality by measuring word overlap with ground truth responses</a:t>
            </a:r>
          </a:p>
        </p:txBody>
      </p:sp>
      <p:pic>
        <p:nvPicPr>
          <p:cNvPr id="6" name="Picture 5">
            <a:extLst>
              <a:ext uri="{FF2B5EF4-FFF2-40B4-BE49-F238E27FC236}">
                <a16:creationId xmlns:a16="http://schemas.microsoft.com/office/drawing/2014/main" id="{ABA2E72E-344E-6C26-6744-8F4FB339F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290" y="3078549"/>
            <a:ext cx="5256904" cy="3236538"/>
          </a:xfrm>
          <a:prstGeom prst="rect">
            <a:avLst/>
          </a:prstGeom>
        </p:spPr>
      </p:pic>
      <p:sp>
        <p:nvSpPr>
          <p:cNvPr id="7" name="TextBox 6">
            <a:extLst>
              <a:ext uri="{FF2B5EF4-FFF2-40B4-BE49-F238E27FC236}">
                <a16:creationId xmlns:a16="http://schemas.microsoft.com/office/drawing/2014/main" id="{A967A49C-118E-7083-41BD-9CD2A58055D7}"/>
              </a:ext>
            </a:extLst>
          </p:cNvPr>
          <p:cNvSpPr txBox="1"/>
          <p:nvPr/>
        </p:nvSpPr>
        <p:spPr>
          <a:xfrm>
            <a:off x="6829926" y="4469883"/>
            <a:ext cx="4258621" cy="646331"/>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sz="1800" dirty="0"/>
              <a:t>A</a:t>
            </a:r>
            <a:r>
              <a:rPr lang="en-US" altLang="zh-CN" sz="1800" dirty="0"/>
              <a:t>-Mem</a:t>
            </a:r>
            <a:r>
              <a:rPr lang="zh-CN" altLang="en-US" sz="1800" dirty="0"/>
              <a:t> </a:t>
            </a:r>
            <a:r>
              <a:rPr lang="en-US" altLang="zh-CN" sz="1800" dirty="0"/>
              <a:t>balances the performance and token costs well.</a:t>
            </a:r>
            <a:endParaRPr lang="en-US" sz="1800" dirty="0"/>
          </a:p>
        </p:txBody>
      </p:sp>
    </p:spTree>
    <p:custDataLst>
      <p:tags r:id="rId1"/>
    </p:custDataLst>
    <p:extLst>
      <p:ext uri="{BB962C8B-B14F-4D97-AF65-F5344CB8AC3E}">
        <p14:creationId xmlns:p14="http://schemas.microsoft.com/office/powerpoint/2010/main" val="14656401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4306-D728-58E4-8178-89B4E8488ED5}"/>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4E5CA7C2-10EF-33CC-8087-46D01C2A43C6}"/>
              </a:ext>
            </a:extLst>
          </p:cNvPr>
          <p:cNvSpPr txBox="1"/>
          <p:nvPr/>
        </p:nvSpPr>
        <p:spPr>
          <a:xfrm>
            <a:off x="164122" y="114406"/>
            <a:ext cx="8123351" cy="523220"/>
          </a:xfrm>
          <a:prstGeom prst="rect">
            <a:avLst/>
          </a:prstGeom>
          <a:noFill/>
        </p:spPr>
        <p:txBody>
          <a:bodyPr wrap="square" rtlCol="0">
            <a:spAutoFit/>
          </a:bodyPr>
          <a:lstStyle/>
          <a:p>
            <a:r>
              <a:rPr lang="en-CN"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rPr>
              <a:t>Controllable Execuation in Agentic System</a:t>
            </a:r>
            <a:endPar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endParaRPr>
          </a:p>
        </p:txBody>
      </p:sp>
      <p:pic>
        <p:nvPicPr>
          <p:cNvPr id="5" name="图片 1" descr="logo-en">
            <a:extLst>
              <a:ext uri="{FF2B5EF4-FFF2-40B4-BE49-F238E27FC236}">
                <a16:creationId xmlns:a16="http://schemas.microsoft.com/office/drawing/2014/main" id="{D2112981-99EE-79AE-EF3F-B5E23DA50E56}"/>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7674A3B3-0F70-9B3C-4A04-00F9F37C6267}"/>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8" name="TextBox 7">
            <a:extLst>
              <a:ext uri="{FF2B5EF4-FFF2-40B4-BE49-F238E27FC236}">
                <a16:creationId xmlns:a16="http://schemas.microsoft.com/office/drawing/2014/main" id="{39462FD2-5F54-551C-B6B1-202F206D2ADF}"/>
              </a:ext>
            </a:extLst>
          </p:cNvPr>
          <p:cNvSpPr txBox="1"/>
          <p:nvPr/>
        </p:nvSpPr>
        <p:spPr>
          <a:xfrm>
            <a:off x="286338" y="6396335"/>
            <a:ext cx="12017550"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err="1"/>
              <a:t>Gosmar</a:t>
            </a:r>
            <a:r>
              <a:rPr lang="en-US" dirty="0"/>
              <a:t>, Diego, and Deborah A. Dahl. "Sentinel Agents for Secure and Trustworthy Agentic AI in Multi-Agent Systems." </a:t>
            </a:r>
            <a:r>
              <a:rPr lang="en-US" dirty="0" err="1"/>
              <a:t>arXiv</a:t>
            </a:r>
            <a:r>
              <a:rPr lang="en-US" dirty="0"/>
              <a:t> preprint arXiv:2509.14956.</a:t>
            </a:r>
          </a:p>
        </p:txBody>
      </p:sp>
      <p:sp>
        <p:nvSpPr>
          <p:cNvPr id="2" name="文本框 9">
            <a:extLst>
              <a:ext uri="{FF2B5EF4-FFF2-40B4-BE49-F238E27FC236}">
                <a16:creationId xmlns:a16="http://schemas.microsoft.com/office/drawing/2014/main" id="{3BE55B48-4F90-95BA-ED52-13CEEA9FF517}"/>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Sentinel Agents: for MAS Security and Safety </a:t>
            </a:r>
          </a:p>
        </p:txBody>
      </p:sp>
      <p:sp>
        <p:nvSpPr>
          <p:cNvPr id="6" name="TextBox 5">
            <a:extLst>
              <a:ext uri="{FF2B5EF4-FFF2-40B4-BE49-F238E27FC236}">
                <a16:creationId xmlns:a16="http://schemas.microsoft.com/office/drawing/2014/main" id="{9B41ADA4-5D9E-B578-5FB0-B491C0BF66E2}"/>
              </a:ext>
            </a:extLst>
          </p:cNvPr>
          <p:cNvSpPr txBox="1"/>
          <p:nvPr/>
        </p:nvSpPr>
        <p:spPr>
          <a:xfrm>
            <a:off x="201889" y="1488286"/>
            <a:ext cx="11539649" cy="584775"/>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Microsoft YaHei UI" panose="020B0503020204020204" pitchFamily="34" charset="-122"/>
                <a:ea typeface="Microsoft YaHei UI" panose="020B0503020204020204" pitchFamily="34" charset="-122"/>
              </a:rPr>
              <a:t>Role of Sentinel Agent: </a:t>
            </a:r>
            <a:r>
              <a:rPr lang="en-US" sz="1600" dirty="0">
                <a:latin typeface="Microsoft YaHei UI" panose="020B0503020204020204" pitchFamily="34" charset="-122"/>
                <a:ea typeface="Microsoft YaHei UI" panose="020B0503020204020204" pitchFamily="34" charset="-122"/>
              </a:rPr>
              <a:t>a</a:t>
            </a:r>
            <a:r>
              <a:rPr lang="en-US" sz="1600" b="1" dirty="0">
                <a:latin typeface="Microsoft YaHei UI" panose="020B0503020204020204" pitchFamily="34" charset="-122"/>
                <a:ea typeface="Microsoft YaHei UI" panose="020B0503020204020204" pitchFamily="34" charset="-122"/>
              </a:rPr>
              <a:t> </a:t>
            </a:r>
            <a:r>
              <a:rPr lang="en-US" sz="1600" dirty="0">
                <a:latin typeface="Microsoft YaHei UI" panose="020B0503020204020204" pitchFamily="34" charset="-122"/>
                <a:ea typeface="Microsoft YaHei UI" panose="020B0503020204020204" pitchFamily="34" charset="-122"/>
              </a:rPr>
              <a:t>specialized agent to monitor and analyze the flow of messages within a multi-agent system, and provides a dedicated, standardized, and globally aware layer of protection.</a:t>
            </a:r>
            <a:endParaRPr lang="en-CN" sz="1600" dirty="0">
              <a:latin typeface="Microsoft YaHei UI" panose="020B0503020204020204" pitchFamily="34" charset="-122"/>
              <a:ea typeface="Microsoft YaHei UI" panose="020B0503020204020204" pitchFamily="34" charset="-122"/>
            </a:endParaRPr>
          </a:p>
        </p:txBody>
      </p:sp>
      <p:pic>
        <p:nvPicPr>
          <p:cNvPr id="7" name="Picture 6">
            <a:extLst>
              <a:ext uri="{FF2B5EF4-FFF2-40B4-BE49-F238E27FC236}">
                <a16:creationId xmlns:a16="http://schemas.microsoft.com/office/drawing/2014/main" id="{05436BAC-1AFA-9190-5076-7B8D416CB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758" y="2271508"/>
            <a:ext cx="6238108" cy="3926380"/>
          </a:xfrm>
          <a:prstGeom prst="rect">
            <a:avLst/>
          </a:prstGeom>
        </p:spPr>
      </p:pic>
      <p:sp>
        <p:nvSpPr>
          <p:cNvPr id="11" name="TextBox 10">
            <a:extLst>
              <a:ext uri="{FF2B5EF4-FFF2-40B4-BE49-F238E27FC236}">
                <a16:creationId xmlns:a16="http://schemas.microsoft.com/office/drawing/2014/main" id="{06B84F85-18E9-F248-0285-95868618BBBD}"/>
              </a:ext>
            </a:extLst>
          </p:cNvPr>
          <p:cNvSpPr txBox="1"/>
          <p:nvPr/>
        </p:nvSpPr>
        <p:spPr>
          <a:xfrm>
            <a:off x="6637866" y="2677908"/>
            <a:ext cx="5339645" cy="3293209"/>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Microsoft YaHei UI" panose="020B0503020204020204" pitchFamily="34" charset="-122"/>
                <a:ea typeface="Microsoft YaHei UI" panose="020B0503020204020204" pitchFamily="34" charset="-122"/>
              </a:rPr>
              <a:t>The Relationship of Sentinel Agents (SA) with Coordinator Agents (CA):</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Policy Dissemination: </a:t>
            </a:r>
            <a:r>
              <a:rPr lang="en-US" sz="1600" dirty="0">
                <a:latin typeface="Microsoft YaHei UI" panose="020B0503020204020204" pitchFamily="34" charset="-122"/>
                <a:ea typeface="Microsoft YaHei UI" panose="020B0503020204020204" pitchFamily="34" charset="-122"/>
              </a:rPr>
              <a:t>CA</a:t>
            </a:r>
            <a:r>
              <a:rPr lang="en-US" sz="1600" b="1" dirty="0">
                <a:latin typeface="Microsoft YaHei UI" panose="020B0503020204020204" pitchFamily="34" charset="-122"/>
                <a:ea typeface="Microsoft YaHei UI" panose="020B0503020204020204" pitchFamily="34" charset="-122"/>
              </a:rPr>
              <a:t> </a:t>
            </a:r>
            <a:r>
              <a:rPr lang="en-US" sz="1600" dirty="0">
                <a:latin typeface="Microsoft YaHei UI" panose="020B0503020204020204" pitchFamily="34" charset="-122"/>
                <a:ea typeface="Microsoft YaHei UI" panose="020B0503020204020204" pitchFamily="34" charset="-122"/>
              </a:rPr>
              <a:t>defines and distributes security policies to SA.</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Alerting and Reporting: </a:t>
            </a:r>
            <a:r>
              <a:rPr lang="en-US" sz="1600" dirty="0">
                <a:latin typeface="Microsoft YaHei UI" panose="020B0503020204020204" pitchFamily="34" charset="-122"/>
                <a:ea typeface="Microsoft YaHei UI" panose="020B0503020204020204" pitchFamily="34" charset="-122"/>
              </a:rPr>
              <a:t>SA continuously monitor for anomalies and threats, reporting detected incidents to CA. </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Quarantine and Isolation: </a:t>
            </a:r>
            <a:r>
              <a:rPr lang="en-US" sz="1600" dirty="0">
                <a:latin typeface="Microsoft YaHei UI" panose="020B0503020204020204" pitchFamily="34" charset="-122"/>
                <a:ea typeface="Microsoft YaHei UI" panose="020B0503020204020204" pitchFamily="34" charset="-122"/>
              </a:rPr>
              <a:t>CA is informed by SA’s messages, can revoke access or isolate compromised agents, containing the threat.</a:t>
            </a:r>
          </a:p>
          <a:p>
            <a:pPr marL="742950" lvl="1" indent="-285750">
              <a:buFont typeface="Wingdings" pitchFamily="2" charset="2"/>
              <a:buChar char="§"/>
            </a:pPr>
            <a:r>
              <a:rPr lang="en-US" sz="1600" b="1" dirty="0">
                <a:latin typeface="Microsoft YaHei UI" panose="020B0503020204020204" pitchFamily="34" charset="-122"/>
                <a:ea typeface="Microsoft YaHei UI" panose="020B0503020204020204" pitchFamily="34" charset="-122"/>
              </a:rPr>
              <a:t>Multi-Agent Validation: </a:t>
            </a:r>
            <a:r>
              <a:rPr lang="en-US" sz="1600" dirty="0">
                <a:latin typeface="Microsoft YaHei UI" panose="020B0503020204020204" pitchFamily="34" charset="-122"/>
                <a:ea typeface="Microsoft YaHei UI" panose="020B0503020204020204" pitchFamily="34" charset="-122"/>
              </a:rPr>
              <a:t>CA coordinate multiple SA to perform consensus checks, ensuring reliable results.</a:t>
            </a:r>
            <a:endParaRPr lang="en-CN" sz="1600" dirty="0">
              <a:latin typeface="Microsoft YaHei UI" panose="020B0503020204020204" pitchFamily="34" charset="-122"/>
              <a:ea typeface="Microsoft YaHei UI" panose="020B0503020204020204" pitchFamily="34" charset="-122"/>
            </a:endParaRPr>
          </a:p>
        </p:txBody>
      </p:sp>
    </p:spTree>
    <p:custDataLst>
      <p:tags r:id="rId1"/>
    </p:custDataLst>
    <p:extLst>
      <p:ext uri="{BB962C8B-B14F-4D97-AF65-F5344CB8AC3E}">
        <p14:creationId xmlns:p14="http://schemas.microsoft.com/office/powerpoint/2010/main" val="5053335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5246C-9508-ECCF-88D2-C4415C3E854C}"/>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767D3790-19E0-7FC7-3411-F5B1B0B555E9}"/>
              </a:ext>
            </a:extLst>
          </p:cNvPr>
          <p:cNvSpPr txBox="1"/>
          <p:nvPr/>
        </p:nvSpPr>
        <p:spPr>
          <a:xfrm>
            <a:off x="164122" y="114406"/>
            <a:ext cx="8123351" cy="523220"/>
          </a:xfrm>
          <a:prstGeom prst="rect">
            <a:avLst/>
          </a:prstGeom>
          <a:noFill/>
        </p:spPr>
        <p:txBody>
          <a:bodyPr wrap="square" rtlCol="0">
            <a:spAutoFit/>
          </a:bodyPr>
          <a:lstStyle/>
          <a:p>
            <a:r>
              <a:rPr lang="en-CN"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rPr>
              <a:t>Mitigating Manipulation in Agentic System</a:t>
            </a:r>
            <a:endPar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endParaRPr>
          </a:p>
        </p:txBody>
      </p:sp>
      <p:pic>
        <p:nvPicPr>
          <p:cNvPr id="5" name="图片 1" descr="logo-en">
            <a:extLst>
              <a:ext uri="{FF2B5EF4-FFF2-40B4-BE49-F238E27FC236}">
                <a16:creationId xmlns:a16="http://schemas.microsoft.com/office/drawing/2014/main" id="{9BBEA995-3A6F-8231-A301-D354AEDEE1A4}"/>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B2AF80C1-191B-5C4B-A8A3-E66292C2191A}"/>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8" name="TextBox 7">
            <a:extLst>
              <a:ext uri="{FF2B5EF4-FFF2-40B4-BE49-F238E27FC236}">
                <a16:creationId xmlns:a16="http://schemas.microsoft.com/office/drawing/2014/main" id="{62EE1DCD-8C47-B6AF-7521-49CACE6D9288}"/>
              </a:ext>
            </a:extLst>
          </p:cNvPr>
          <p:cNvSpPr txBox="1"/>
          <p:nvPr/>
        </p:nvSpPr>
        <p:spPr>
          <a:xfrm>
            <a:off x="286338" y="6396335"/>
            <a:ext cx="12017550"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Li, Hao, et al. "DRIFT: Dynamic Rule-Based Defense with Injection Isolation for Securing LLM Agents." </a:t>
            </a:r>
            <a:r>
              <a:rPr lang="en-US" dirty="0" err="1"/>
              <a:t>NeurIPS</a:t>
            </a:r>
            <a:r>
              <a:rPr lang="en-US" dirty="0"/>
              <a:t>. 2025.</a:t>
            </a:r>
            <a:endParaRPr lang="en-US" i="1" dirty="0"/>
          </a:p>
        </p:txBody>
      </p:sp>
      <p:sp>
        <p:nvSpPr>
          <p:cNvPr id="2" name="文本框 9">
            <a:extLst>
              <a:ext uri="{FF2B5EF4-FFF2-40B4-BE49-F238E27FC236}">
                <a16:creationId xmlns:a16="http://schemas.microsoft.com/office/drawing/2014/main" id="{18CA7E39-2E55-5F2B-4B2E-370668BAF3A1}"/>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DRIFT: Dynamic Rule-Based Defense with Injection Isolation</a:t>
            </a:r>
          </a:p>
        </p:txBody>
      </p:sp>
      <p:sp>
        <p:nvSpPr>
          <p:cNvPr id="15" name="TextBox 14">
            <a:extLst>
              <a:ext uri="{FF2B5EF4-FFF2-40B4-BE49-F238E27FC236}">
                <a16:creationId xmlns:a16="http://schemas.microsoft.com/office/drawing/2014/main" id="{DE1C3802-7565-57A7-BF41-FA90E9363C3A}"/>
              </a:ext>
            </a:extLst>
          </p:cNvPr>
          <p:cNvSpPr txBox="1"/>
          <p:nvPr/>
        </p:nvSpPr>
        <p:spPr>
          <a:xfrm>
            <a:off x="198795" y="1646244"/>
            <a:ext cx="12192635" cy="923330"/>
          </a:xfrm>
          <a:prstGeom prst="rect">
            <a:avLst/>
          </a:prstGeom>
          <a:noFill/>
        </p:spPr>
        <p:txBody>
          <a:bodyPr wrap="square">
            <a:spAutoFit/>
          </a:bodyPr>
          <a:lstStyle/>
          <a:p>
            <a:pPr marL="285750" indent="-285750">
              <a:buFont typeface="Arial" panose="020B0604020202020204" pitchFamily="34" charset="0"/>
              <a:buChar char="•"/>
            </a:pPr>
            <a:r>
              <a:rPr lang="en-CN" b="1" dirty="0">
                <a:latin typeface="Microsoft YaHei UI" panose="020B0503020204020204" pitchFamily="34" charset="-122"/>
                <a:ea typeface="Microsoft YaHei UI" panose="020B0503020204020204" pitchFamily="34" charset="-122"/>
              </a:rPr>
              <a:t>Motivation: </a:t>
            </a:r>
            <a:r>
              <a:rPr lang="en-US" dirty="0">
                <a:latin typeface="Microsoft YaHei UI" panose="020B0503020204020204" pitchFamily="34" charset="-122"/>
                <a:ea typeface="Microsoft YaHei UI" panose="020B0503020204020204" pitchFamily="34" charset="-122"/>
              </a:rPr>
              <a:t>Interaction between </a:t>
            </a:r>
            <a:r>
              <a:rPr lang="en-CN" dirty="0">
                <a:latin typeface="Microsoft YaHei UI" panose="020B0503020204020204" pitchFamily="34" charset="-122"/>
                <a:ea typeface="Microsoft YaHei UI" panose="020B0503020204020204" pitchFamily="34" charset="-122"/>
              </a:rPr>
              <a:t>agents and</a:t>
            </a:r>
            <a:r>
              <a:rPr lang="en-US" dirty="0">
                <a:latin typeface="Microsoft YaHei UI" panose="020B0503020204020204" pitchFamily="34" charset="-122"/>
                <a:ea typeface="Microsoft YaHei UI" panose="020B0503020204020204" pitchFamily="34" charset="-122"/>
              </a:rPr>
              <a:t> external environments introduces the risk of prompt injection attacks, where malicious inputs from external sources can mislead the agent’s behavior, potentially resulting in economic loss, privacy leakage, or system compromise.</a:t>
            </a:r>
            <a:endParaRPr lang="en-CN" dirty="0">
              <a:latin typeface="Microsoft YaHei UI" panose="020B0503020204020204" pitchFamily="34" charset="-122"/>
              <a:ea typeface="Microsoft YaHei UI" panose="020B0503020204020204" pitchFamily="34" charset="-122"/>
            </a:endParaRPr>
          </a:p>
        </p:txBody>
      </p:sp>
      <p:sp>
        <p:nvSpPr>
          <p:cNvPr id="17" name="TextBox 16">
            <a:extLst>
              <a:ext uri="{FF2B5EF4-FFF2-40B4-BE49-F238E27FC236}">
                <a16:creationId xmlns:a16="http://schemas.microsoft.com/office/drawing/2014/main" id="{A5E25FB8-90E7-FC55-D3BA-4D1B951F60D6}"/>
              </a:ext>
            </a:extLst>
          </p:cNvPr>
          <p:cNvSpPr txBox="1"/>
          <p:nvPr/>
        </p:nvSpPr>
        <p:spPr>
          <a:xfrm>
            <a:off x="164122" y="2727532"/>
            <a:ext cx="5004435" cy="3059364"/>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CN" b="1" dirty="0">
                <a:latin typeface="Microsoft YaHei UI" panose="020B0503020204020204" pitchFamily="34" charset="-122"/>
                <a:ea typeface="Microsoft YaHei UI" panose="020B0503020204020204" pitchFamily="34" charset="-122"/>
              </a:rPr>
              <a:t>Components: </a:t>
            </a:r>
          </a:p>
          <a:p>
            <a:pPr marL="742950" lvl="1" indent="-285750">
              <a:lnSpc>
                <a:spcPct val="120000"/>
              </a:lnSpc>
              <a:buFont typeface="Wingdings" pitchFamily="2" charset="2"/>
              <a:buChar char="§"/>
            </a:pPr>
            <a:r>
              <a:rPr lang="en-US" sz="1600" b="1" dirty="0">
                <a:latin typeface="Microsoft YaHei UI" panose="020B0503020204020204" pitchFamily="34" charset="-122"/>
                <a:ea typeface="Microsoft YaHei UI" panose="020B0503020204020204" pitchFamily="34" charset="-122"/>
              </a:rPr>
              <a:t>Secure Planner: </a:t>
            </a:r>
            <a:r>
              <a:rPr lang="en-US" sz="1600" dirty="0">
                <a:latin typeface="Microsoft YaHei UI" panose="020B0503020204020204" pitchFamily="34" charset="-122"/>
                <a:ea typeface="Microsoft YaHei UI" panose="020B0503020204020204" pitchFamily="34" charset="-122"/>
              </a:rPr>
              <a:t>plan and parse structured function trajectory (control constraints) and parameter checklists (data constraints) from queries. </a:t>
            </a:r>
          </a:p>
          <a:p>
            <a:pPr marL="742950" lvl="1" indent="-285750">
              <a:lnSpc>
                <a:spcPct val="120000"/>
              </a:lnSpc>
              <a:buFont typeface="Wingdings" pitchFamily="2" charset="2"/>
              <a:buChar char="§"/>
            </a:pPr>
            <a:r>
              <a:rPr lang="en-US" sz="1600" b="1" dirty="0">
                <a:latin typeface="Microsoft YaHei UI" panose="020B0503020204020204" pitchFamily="34" charset="-122"/>
                <a:ea typeface="Microsoft YaHei UI" panose="020B0503020204020204" pitchFamily="34" charset="-122"/>
              </a:rPr>
              <a:t>Dynamic Validator</a:t>
            </a:r>
            <a:r>
              <a:rPr lang="en-CN" sz="1600" b="1" dirty="0">
                <a:latin typeface="Microsoft YaHei UI" panose="020B0503020204020204" pitchFamily="34" charset="-122"/>
                <a:ea typeface="Microsoft YaHei UI" panose="020B0503020204020204" pitchFamily="34" charset="-122"/>
              </a:rPr>
              <a:t>: </a:t>
            </a:r>
            <a:r>
              <a:rPr lang="en-US" sz="1600" dirty="0">
                <a:latin typeface="Microsoft YaHei UI" panose="020B0503020204020204" pitchFamily="34" charset="-122"/>
                <a:ea typeface="Microsoft YaHei UI" panose="020B0503020204020204" pitchFamily="34" charset="-122"/>
              </a:rPr>
              <a:t>dynamic verification of function trajectory deviation</a:t>
            </a:r>
            <a:endParaRPr lang="en-CN" sz="1600" dirty="0">
              <a:latin typeface="Microsoft YaHei UI" panose="020B0503020204020204" pitchFamily="34" charset="-122"/>
              <a:ea typeface="Microsoft YaHei UI" panose="020B0503020204020204" pitchFamily="34" charset="-122"/>
            </a:endParaRPr>
          </a:p>
          <a:p>
            <a:pPr marL="742950" lvl="1" indent="-285750">
              <a:lnSpc>
                <a:spcPct val="120000"/>
              </a:lnSpc>
              <a:buFont typeface="Wingdings" pitchFamily="2" charset="2"/>
              <a:buChar char="§"/>
            </a:pPr>
            <a:r>
              <a:rPr lang="en-US" sz="1600" b="1" dirty="0">
                <a:latin typeface="Microsoft YaHei UI" panose="020B0503020204020204" pitchFamily="34" charset="-122"/>
                <a:ea typeface="Microsoft YaHei UI" panose="020B0503020204020204" pitchFamily="34" charset="-122"/>
              </a:rPr>
              <a:t>Injection Isolator: </a:t>
            </a:r>
            <a:r>
              <a:rPr lang="en-US" sz="1600" dirty="0">
                <a:latin typeface="Microsoft YaHei UI" panose="020B0503020204020204" pitchFamily="34" charset="-122"/>
                <a:ea typeface="Microsoft YaHei UI" panose="020B0503020204020204" pitchFamily="34" charset="-122"/>
              </a:rPr>
              <a:t>detect and remove the instructions conflicting with the user query from memory</a:t>
            </a:r>
            <a:endParaRPr lang="en-CN" sz="1600" dirty="0">
              <a:latin typeface="Microsoft YaHei UI" panose="020B0503020204020204" pitchFamily="34" charset="-122"/>
              <a:ea typeface="Microsoft YaHei UI" panose="020B0503020204020204" pitchFamily="34" charset="-122"/>
            </a:endParaRPr>
          </a:p>
        </p:txBody>
      </p:sp>
      <p:pic>
        <p:nvPicPr>
          <p:cNvPr id="21" name="Picture 20">
            <a:extLst>
              <a:ext uri="{FF2B5EF4-FFF2-40B4-BE49-F238E27FC236}">
                <a16:creationId xmlns:a16="http://schemas.microsoft.com/office/drawing/2014/main" id="{7FF3FB56-3171-A257-37C3-0424EE980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522" y="3112399"/>
            <a:ext cx="6852356" cy="2583153"/>
          </a:xfrm>
          <a:prstGeom prst="rect">
            <a:avLst/>
          </a:prstGeom>
        </p:spPr>
      </p:pic>
    </p:spTree>
    <p:custDataLst>
      <p:tags r:id="rId1"/>
    </p:custDataLst>
    <p:extLst>
      <p:ext uri="{BB962C8B-B14F-4D97-AF65-F5344CB8AC3E}">
        <p14:creationId xmlns:p14="http://schemas.microsoft.com/office/powerpoint/2010/main" val="925249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0AA45-966F-7587-DAA1-76356B3F28E9}"/>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633E07F1-8577-C057-EACC-658FDC090405}"/>
              </a:ext>
            </a:extLst>
          </p:cNvPr>
          <p:cNvSpPr txBox="1"/>
          <p:nvPr/>
        </p:nvSpPr>
        <p:spPr>
          <a:xfrm>
            <a:off x="164122" y="114406"/>
            <a:ext cx="8123351" cy="523220"/>
          </a:xfrm>
          <a:prstGeom prst="rect">
            <a:avLst/>
          </a:prstGeom>
          <a:noFill/>
        </p:spPr>
        <p:txBody>
          <a:bodyPr wrap="square" rtlCol="0">
            <a:spAutoFit/>
          </a:bodyPr>
          <a:lstStyle/>
          <a:p>
            <a:r>
              <a:rPr lang="en-CN"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rPr>
              <a:t>Auditing in Agentic System</a:t>
            </a:r>
            <a:endPar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endParaRPr>
          </a:p>
        </p:txBody>
      </p:sp>
      <p:pic>
        <p:nvPicPr>
          <p:cNvPr id="5" name="图片 1" descr="logo-en">
            <a:extLst>
              <a:ext uri="{FF2B5EF4-FFF2-40B4-BE49-F238E27FC236}">
                <a16:creationId xmlns:a16="http://schemas.microsoft.com/office/drawing/2014/main" id="{E0462D92-595E-8DE0-8C81-96CB72CA7B94}"/>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2E9CCF8A-474B-241F-A50B-5F3CFD6B49CF}"/>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8" name="TextBox 7">
            <a:extLst>
              <a:ext uri="{FF2B5EF4-FFF2-40B4-BE49-F238E27FC236}">
                <a16:creationId xmlns:a16="http://schemas.microsoft.com/office/drawing/2014/main" id="{7E39E5E9-A11E-F4B5-04D7-CBB9B32C2C9E}"/>
              </a:ext>
            </a:extLst>
          </p:cNvPr>
          <p:cNvSpPr txBox="1"/>
          <p:nvPr/>
        </p:nvSpPr>
        <p:spPr>
          <a:xfrm>
            <a:off x="286338" y="6396335"/>
            <a:ext cx="12017550"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Kuhn, Lukas, and Florian Buettner. "An autonomous agent for auditing and improving the reliability of clinical AI models." </a:t>
            </a:r>
            <a:r>
              <a:rPr lang="en-US" dirty="0" err="1"/>
              <a:t>arXiv</a:t>
            </a:r>
            <a:r>
              <a:rPr lang="en-US" dirty="0"/>
              <a:t> preprint arXiv:2507.05755.</a:t>
            </a:r>
          </a:p>
        </p:txBody>
      </p:sp>
      <p:sp>
        <p:nvSpPr>
          <p:cNvPr id="2" name="文本框 9">
            <a:extLst>
              <a:ext uri="{FF2B5EF4-FFF2-40B4-BE49-F238E27FC236}">
                <a16:creationId xmlns:a16="http://schemas.microsoft.com/office/drawing/2014/main" id="{1DD9EDDF-5870-17FF-ACEE-0BA215E52365}"/>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err="1">
                <a:latin typeface="Microsoft YaHei UI" panose="020B0503020204020204" pitchFamily="34" charset="-122"/>
                <a:ea typeface="Microsoft YaHei UI" panose="020B0503020204020204" pitchFamily="34" charset="-122"/>
                <a:cs typeface="Times New Roman Regular" panose="02020503050405090304" charset="0"/>
              </a:rPr>
              <a:t>ModelAuditor</a:t>
            </a: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 An Audit Agent in Medical AI Models </a:t>
            </a:r>
          </a:p>
        </p:txBody>
      </p:sp>
      <p:sp>
        <p:nvSpPr>
          <p:cNvPr id="3" name="TextBox 2">
            <a:extLst>
              <a:ext uri="{FF2B5EF4-FFF2-40B4-BE49-F238E27FC236}">
                <a16:creationId xmlns:a16="http://schemas.microsoft.com/office/drawing/2014/main" id="{9C289557-E53C-478F-2120-2BAEF86CA348}"/>
              </a:ext>
            </a:extLst>
          </p:cNvPr>
          <p:cNvSpPr txBox="1"/>
          <p:nvPr/>
        </p:nvSpPr>
        <p:spPr>
          <a:xfrm>
            <a:off x="286338" y="1555299"/>
            <a:ext cx="11619324" cy="923330"/>
          </a:xfrm>
          <a:prstGeom prst="rect">
            <a:avLst/>
          </a:prstGeom>
          <a:noFill/>
        </p:spPr>
        <p:txBody>
          <a:bodyPr wrap="square">
            <a:spAutoFit/>
          </a:bodyPr>
          <a:lstStyle/>
          <a:p>
            <a:pPr marL="285750" indent="-285750">
              <a:buFont typeface="Arial" panose="020B0604020202020204" pitchFamily="34" charset="0"/>
              <a:buChar char="•"/>
            </a:pPr>
            <a:r>
              <a:rPr lang="en-CN" b="1" dirty="0">
                <a:latin typeface="Microsoft YaHei UI" panose="020B0503020204020204" pitchFamily="34" charset="-122"/>
                <a:ea typeface="Microsoft YaHei UI" panose="020B0503020204020204" pitchFamily="34" charset="-122"/>
              </a:rPr>
              <a:t>Motivations: </a:t>
            </a:r>
            <a:r>
              <a:rPr lang="en-US" dirty="0">
                <a:latin typeface="Microsoft YaHei UI" panose="020B0503020204020204" pitchFamily="34" charset="-122"/>
                <a:ea typeface="Microsoft YaHei UI" panose="020B0503020204020204" pitchFamily="34" charset="-122"/>
              </a:rPr>
              <a:t>Minor shifts in scanner hardware, lighting or demographics can erode accuracy</a:t>
            </a:r>
            <a:r>
              <a:rPr lang="zh-CN" altLang="en-US" dirty="0">
                <a:latin typeface="Microsoft YaHei UI" panose="020B0503020204020204" pitchFamily="34" charset="-122"/>
                <a:ea typeface="Microsoft YaHei UI" panose="020B0503020204020204" pitchFamily="34" charset="-122"/>
              </a:rPr>
              <a:t> </a:t>
            </a:r>
            <a:r>
              <a:rPr lang="en-US" altLang="zh-CN" dirty="0">
                <a:latin typeface="Microsoft YaHei UI" panose="020B0503020204020204" pitchFamily="34" charset="-122"/>
                <a:ea typeface="Microsoft YaHei UI" panose="020B0503020204020204" pitchFamily="34" charset="-122"/>
              </a:rPr>
              <a:t>in</a:t>
            </a:r>
            <a:r>
              <a:rPr lang="zh-CN" altLang="en-US" dirty="0">
                <a:latin typeface="Microsoft YaHei UI" panose="020B0503020204020204" pitchFamily="34" charset="-122"/>
                <a:ea typeface="Microsoft YaHei UI" panose="020B0503020204020204" pitchFamily="34" charset="-122"/>
              </a:rPr>
              <a:t> </a:t>
            </a:r>
            <a:r>
              <a:rPr lang="en-US" altLang="zh-CN" dirty="0">
                <a:latin typeface="Microsoft YaHei UI" panose="020B0503020204020204" pitchFamily="34" charset="-122"/>
                <a:ea typeface="Microsoft YaHei UI" panose="020B0503020204020204" pitchFamily="34" charset="-122"/>
              </a:rPr>
              <a:t>medical</a:t>
            </a:r>
            <a:r>
              <a:rPr lang="zh-CN" altLang="en-US" dirty="0">
                <a:latin typeface="Microsoft YaHei UI" panose="020B0503020204020204" pitchFamily="34" charset="-122"/>
                <a:ea typeface="Microsoft YaHei UI" panose="020B0503020204020204" pitchFamily="34" charset="-122"/>
              </a:rPr>
              <a:t> </a:t>
            </a:r>
            <a:r>
              <a:rPr lang="en-US" altLang="zh-CN" dirty="0">
                <a:latin typeface="Microsoft YaHei UI" panose="020B0503020204020204" pitchFamily="34" charset="-122"/>
                <a:ea typeface="Microsoft YaHei UI" panose="020B0503020204020204" pitchFamily="34" charset="-122"/>
              </a:rPr>
              <a:t>images</a:t>
            </a:r>
            <a:r>
              <a:rPr lang="en-US" dirty="0">
                <a:latin typeface="Microsoft YaHei UI" panose="020B0503020204020204" pitchFamily="34" charset="-122"/>
                <a:ea typeface="Microsoft YaHei UI" panose="020B0503020204020204" pitchFamily="34" charset="-122"/>
              </a:rPr>
              <a:t>, but currently reliability auditing to identify failure cases cannot easily be transferred. Practitioners lack accessible and interpretable tools to expose and repair hidden failure modes.</a:t>
            </a:r>
          </a:p>
        </p:txBody>
      </p:sp>
      <p:pic>
        <p:nvPicPr>
          <p:cNvPr id="11" name="Picture 10">
            <a:extLst>
              <a:ext uri="{FF2B5EF4-FFF2-40B4-BE49-F238E27FC236}">
                <a16:creationId xmlns:a16="http://schemas.microsoft.com/office/drawing/2014/main" id="{45603B83-BC45-722E-CAD6-0D2DB4965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81" y="2482211"/>
            <a:ext cx="7543793" cy="3914124"/>
          </a:xfrm>
          <a:prstGeom prst="rect">
            <a:avLst/>
          </a:prstGeom>
        </p:spPr>
      </p:pic>
      <p:sp>
        <p:nvSpPr>
          <p:cNvPr id="16" name="TextBox 15">
            <a:extLst>
              <a:ext uri="{FF2B5EF4-FFF2-40B4-BE49-F238E27FC236}">
                <a16:creationId xmlns:a16="http://schemas.microsoft.com/office/drawing/2014/main" id="{A8EFBDC5-4510-339C-7DB2-C76B1190C53B}"/>
              </a:ext>
            </a:extLst>
          </p:cNvPr>
          <p:cNvSpPr txBox="1"/>
          <p:nvPr/>
        </p:nvSpPr>
        <p:spPr>
          <a:xfrm>
            <a:off x="6922846" y="3081794"/>
            <a:ext cx="3409327" cy="738664"/>
          </a:xfrm>
          <a:prstGeom prst="rect">
            <a:avLst/>
          </a:prstGeom>
          <a:noFill/>
        </p:spPr>
        <p:txBody>
          <a:bodyPr wrap="square">
            <a:spAutoFit/>
          </a:bodyPr>
          <a:lstStyle/>
          <a:p>
            <a:r>
              <a:rPr lang="en-CN" sz="1400" dirty="0">
                <a:latin typeface="Microsoft YaHei UI" panose="020B0503020204020204" pitchFamily="34" charset="-122"/>
                <a:ea typeface="Microsoft YaHei UI" panose="020B0503020204020204" pitchFamily="34" charset="-122"/>
              </a:rPr>
              <a:t>a multitude of performance and calibration measures, and distribution-shift implementations</a:t>
            </a:r>
          </a:p>
        </p:txBody>
      </p:sp>
      <p:sp>
        <p:nvSpPr>
          <p:cNvPr id="21" name="TextBox 20">
            <a:extLst>
              <a:ext uri="{FF2B5EF4-FFF2-40B4-BE49-F238E27FC236}">
                <a16:creationId xmlns:a16="http://schemas.microsoft.com/office/drawing/2014/main" id="{2C604E33-B869-097A-6503-34036D554186}"/>
              </a:ext>
            </a:extLst>
          </p:cNvPr>
          <p:cNvSpPr txBox="1"/>
          <p:nvPr/>
        </p:nvSpPr>
        <p:spPr>
          <a:xfrm>
            <a:off x="8029174" y="5302701"/>
            <a:ext cx="3944785" cy="738664"/>
          </a:xfrm>
          <a:prstGeom prst="rect">
            <a:avLst/>
          </a:prstGeom>
          <a:noFill/>
        </p:spPr>
        <p:txBody>
          <a:bodyPr wrap="square">
            <a:spAutoFit/>
          </a:bodyPr>
          <a:lstStyle/>
          <a:p>
            <a:r>
              <a:rPr lang="en-CN" sz="1400" dirty="0">
                <a:latin typeface="Microsoft YaHei UI" panose="020B0503020204020204" pitchFamily="34" charset="-122"/>
                <a:ea typeface="Microsoft YaHei UI" panose="020B0503020204020204" pitchFamily="34" charset="-122"/>
              </a:rPr>
              <a:t>autonomously chooses context-dependent, clinically relevant metrics and relevant distribution shifts and executes the audit</a:t>
            </a:r>
          </a:p>
        </p:txBody>
      </p:sp>
    </p:spTree>
    <p:custDataLst>
      <p:tags r:id="rId1"/>
    </p:custDataLst>
    <p:extLst>
      <p:ext uri="{BB962C8B-B14F-4D97-AF65-F5344CB8AC3E}">
        <p14:creationId xmlns:p14="http://schemas.microsoft.com/office/powerpoint/2010/main" val="21682247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7F25B-6AEF-FA55-A547-25450D588788}"/>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78F262CA-B622-CAAA-8E98-6D4A534347D3}"/>
              </a:ext>
            </a:extLst>
          </p:cNvPr>
          <p:cNvSpPr txBox="1"/>
          <p:nvPr/>
        </p:nvSpPr>
        <p:spPr>
          <a:xfrm>
            <a:off x="164122" y="114406"/>
            <a:ext cx="8123351" cy="523220"/>
          </a:xfrm>
          <a:prstGeom prst="rect">
            <a:avLst/>
          </a:prstGeom>
          <a:noFill/>
        </p:spPr>
        <p:txBody>
          <a:bodyPr wrap="square" rtlCol="0">
            <a:spAutoFit/>
          </a:bodyPr>
          <a:lstStyle/>
          <a:p>
            <a:r>
              <a:rPr lang="en-CN"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rPr>
              <a:t>Auditing in Agentic System</a:t>
            </a:r>
            <a:endPar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endParaRPr>
          </a:p>
        </p:txBody>
      </p:sp>
      <p:pic>
        <p:nvPicPr>
          <p:cNvPr id="5" name="图片 1" descr="logo-en">
            <a:extLst>
              <a:ext uri="{FF2B5EF4-FFF2-40B4-BE49-F238E27FC236}">
                <a16:creationId xmlns:a16="http://schemas.microsoft.com/office/drawing/2014/main" id="{387B1958-BA61-0C28-AF7D-EE6107819772}"/>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EC98DB84-834F-9672-92D2-BD179D45D4EA}"/>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8" name="TextBox 7">
            <a:extLst>
              <a:ext uri="{FF2B5EF4-FFF2-40B4-BE49-F238E27FC236}">
                <a16:creationId xmlns:a16="http://schemas.microsoft.com/office/drawing/2014/main" id="{BC213292-6124-A1A5-9B8E-71DB74386D53}"/>
              </a:ext>
            </a:extLst>
          </p:cNvPr>
          <p:cNvSpPr txBox="1"/>
          <p:nvPr/>
        </p:nvSpPr>
        <p:spPr>
          <a:xfrm>
            <a:off x="286338" y="6396335"/>
            <a:ext cx="12017550"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Kuhn, Lukas, and Florian Buettner. "An autonomous agent for auditing and improving the reliability of clinical AI models." </a:t>
            </a:r>
            <a:r>
              <a:rPr lang="en-US" dirty="0" err="1"/>
              <a:t>arXiv</a:t>
            </a:r>
            <a:r>
              <a:rPr lang="en-US" dirty="0"/>
              <a:t> preprint arXiv:2507.05755.</a:t>
            </a:r>
          </a:p>
        </p:txBody>
      </p:sp>
      <p:sp>
        <p:nvSpPr>
          <p:cNvPr id="2" name="文本框 9">
            <a:extLst>
              <a:ext uri="{FF2B5EF4-FFF2-40B4-BE49-F238E27FC236}">
                <a16:creationId xmlns:a16="http://schemas.microsoft.com/office/drawing/2014/main" id="{7AD3E88B-6D98-4265-F950-EB76468ECBE6}"/>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err="1">
                <a:latin typeface="Microsoft YaHei UI" panose="020B0503020204020204" pitchFamily="34" charset="-122"/>
                <a:ea typeface="Microsoft YaHei UI" panose="020B0503020204020204" pitchFamily="34" charset="-122"/>
                <a:cs typeface="Times New Roman Regular" panose="02020503050405090304" charset="0"/>
              </a:rPr>
              <a:t>ModelAuditor</a:t>
            </a: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 Pipeline</a:t>
            </a:r>
          </a:p>
        </p:txBody>
      </p:sp>
      <p:sp>
        <p:nvSpPr>
          <p:cNvPr id="6" name="TextBox 5">
            <a:extLst>
              <a:ext uri="{FF2B5EF4-FFF2-40B4-BE49-F238E27FC236}">
                <a16:creationId xmlns:a16="http://schemas.microsoft.com/office/drawing/2014/main" id="{7C95978A-2E7F-77DD-5944-DBE2845062AA}"/>
              </a:ext>
            </a:extLst>
          </p:cNvPr>
          <p:cNvSpPr txBox="1"/>
          <p:nvPr/>
        </p:nvSpPr>
        <p:spPr>
          <a:xfrm>
            <a:off x="201889" y="1488286"/>
            <a:ext cx="11539649" cy="1077218"/>
          </a:xfrm>
          <a:prstGeom prst="rect">
            <a:avLst/>
          </a:prstGeom>
          <a:noFill/>
        </p:spPr>
        <p:txBody>
          <a:bodyPr wrap="square">
            <a:spAutoFit/>
          </a:bodyPr>
          <a:lstStyle/>
          <a:p>
            <a:pPr marL="342900" indent="-342900">
              <a:buFont typeface="+mj-lt"/>
              <a:buAutoNum type="arabicParenR"/>
            </a:pPr>
            <a:r>
              <a:rPr lang="en-CN" sz="1600" dirty="0">
                <a:latin typeface="Microsoft YaHei UI" panose="020B0503020204020204" pitchFamily="34" charset="-122"/>
                <a:ea typeface="Microsoft YaHei UI" panose="020B0503020204020204" pitchFamily="34" charset="-122"/>
              </a:rPr>
              <a:t>engaging practitioners in natural conversation to understand the clinical context and deployment environment</a:t>
            </a:r>
          </a:p>
          <a:p>
            <a:pPr marL="342900" indent="-342900">
              <a:buFont typeface="+mj-lt"/>
              <a:buAutoNum type="arabicParenR"/>
            </a:pPr>
            <a:r>
              <a:rPr lang="en-CN" sz="1600" dirty="0">
                <a:latin typeface="Microsoft YaHei UI" panose="020B0503020204020204" pitchFamily="34" charset="-122"/>
                <a:ea typeface="Microsoft YaHei UI" panose="020B0503020204020204" pitchFamily="34" charset="-122"/>
              </a:rPr>
              <a:t>automatically selecting statistically evaluation metrics that capture clinically meaningful failures</a:t>
            </a:r>
          </a:p>
          <a:p>
            <a:pPr marL="342900" indent="-342900">
              <a:buFont typeface="+mj-lt"/>
              <a:buAutoNum type="arabicParenR"/>
            </a:pPr>
            <a:r>
              <a:rPr lang="en-CN" sz="1600" dirty="0">
                <a:latin typeface="Microsoft YaHei UI" panose="020B0503020204020204" pitchFamily="34" charset="-122"/>
                <a:ea typeface="Microsoft YaHei UI" panose="020B0503020204020204" pitchFamily="34" charset="-122"/>
              </a:rPr>
              <a:t>simulating clinically relevant distribution shifts of the specific clinical context and deployment environment</a:t>
            </a:r>
          </a:p>
          <a:p>
            <a:pPr marL="342900" indent="-342900">
              <a:buFont typeface="+mj-lt"/>
              <a:buAutoNum type="arabicParenR"/>
            </a:pPr>
            <a:r>
              <a:rPr lang="en-CN" sz="1600" dirty="0">
                <a:latin typeface="Microsoft YaHei UI" panose="020B0503020204020204" pitchFamily="34" charset="-122"/>
                <a:ea typeface="Microsoft YaHei UI" panose="020B0503020204020204" pitchFamily="34" charset="-122"/>
              </a:rPr>
              <a:t>generating interpretable reports that explain how much performance degrades, why it fails and how to fix it</a:t>
            </a:r>
          </a:p>
        </p:txBody>
      </p:sp>
      <p:pic>
        <p:nvPicPr>
          <p:cNvPr id="10" name="Picture 9">
            <a:extLst>
              <a:ext uri="{FF2B5EF4-FFF2-40B4-BE49-F238E27FC236}">
                <a16:creationId xmlns:a16="http://schemas.microsoft.com/office/drawing/2014/main" id="{B181650F-B6CD-6F00-7AC1-A24969CAA0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131" y="2565504"/>
            <a:ext cx="9005163" cy="3696721"/>
          </a:xfrm>
          <a:prstGeom prst="rect">
            <a:avLst/>
          </a:prstGeom>
        </p:spPr>
      </p:pic>
    </p:spTree>
    <p:custDataLst>
      <p:tags r:id="rId1"/>
    </p:custDataLst>
    <p:extLst>
      <p:ext uri="{BB962C8B-B14F-4D97-AF65-F5344CB8AC3E}">
        <p14:creationId xmlns:p14="http://schemas.microsoft.com/office/powerpoint/2010/main" val="6665439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B5194-1211-02E8-F8C8-D65D3071B987}"/>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BC6F1632-4E65-500B-7996-2B20300557C7}"/>
              </a:ext>
            </a:extLst>
          </p:cNvPr>
          <p:cNvSpPr txBox="1"/>
          <p:nvPr/>
        </p:nvSpPr>
        <p:spPr>
          <a:xfrm>
            <a:off x="164122" y="114406"/>
            <a:ext cx="8123351" cy="523220"/>
          </a:xfrm>
          <a:prstGeom prst="rect">
            <a:avLst/>
          </a:prstGeom>
          <a:noFill/>
        </p:spPr>
        <p:txBody>
          <a:bodyPr wrap="square" rtlCol="0">
            <a:spAutoFit/>
          </a:bodyPr>
          <a:lstStyle/>
          <a:p>
            <a:r>
              <a:rPr lang="en-CN"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rPr>
              <a:t>Auditing in Agentic System</a:t>
            </a:r>
            <a:endPar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endParaRPr>
          </a:p>
        </p:txBody>
      </p:sp>
      <p:pic>
        <p:nvPicPr>
          <p:cNvPr id="5" name="图片 1" descr="logo-en">
            <a:extLst>
              <a:ext uri="{FF2B5EF4-FFF2-40B4-BE49-F238E27FC236}">
                <a16:creationId xmlns:a16="http://schemas.microsoft.com/office/drawing/2014/main" id="{71B035F4-7816-49A6-7F19-96342B6415E5}"/>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125D46E8-9640-F4A1-D7E7-BC6AAA500E86}"/>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8" name="TextBox 7">
            <a:extLst>
              <a:ext uri="{FF2B5EF4-FFF2-40B4-BE49-F238E27FC236}">
                <a16:creationId xmlns:a16="http://schemas.microsoft.com/office/drawing/2014/main" id="{E53A8479-8FAB-9266-6C97-02C8710DAD04}"/>
              </a:ext>
            </a:extLst>
          </p:cNvPr>
          <p:cNvSpPr txBox="1"/>
          <p:nvPr/>
        </p:nvSpPr>
        <p:spPr>
          <a:xfrm>
            <a:off x="286338" y="6396335"/>
            <a:ext cx="12017550"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Song, Chengyu, et al. "Audit-</a:t>
            </a:r>
            <a:r>
              <a:rPr lang="en-US" dirty="0" err="1"/>
              <a:t>llm</a:t>
            </a:r>
            <a:r>
              <a:rPr lang="en-US" dirty="0"/>
              <a:t>: Multi-agent collaboration for log-based insider threat detection." </a:t>
            </a:r>
            <a:r>
              <a:rPr lang="en-US" dirty="0" err="1"/>
              <a:t>arXiv</a:t>
            </a:r>
            <a:r>
              <a:rPr lang="en-US" dirty="0"/>
              <a:t> preprint arXiv:2408.08902</a:t>
            </a:r>
          </a:p>
        </p:txBody>
      </p:sp>
      <p:sp>
        <p:nvSpPr>
          <p:cNvPr id="2" name="文本框 9">
            <a:extLst>
              <a:ext uri="{FF2B5EF4-FFF2-40B4-BE49-F238E27FC236}">
                <a16:creationId xmlns:a16="http://schemas.microsoft.com/office/drawing/2014/main" id="{812315D0-3984-E7C6-2DEA-7AD99051708D}"/>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Audit-LLM: Multi-Agent Collaboration for Log-based Insider Threat Detection </a:t>
            </a:r>
          </a:p>
        </p:txBody>
      </p:sp>
      <p:sp>
        <p:nvSpPr>
          <p:cNvPr id="6" name="TextBox 5">
            <a:extLst>
              <a:ext uri="{FF2B5EF4-FFF2-40B4-BE49-F238E27FC236}">
                <a16:creationId xmlns:a16="http://schemas.microsoft.com/office/drawing/2014/main" id="{85EADA92-1846-C4FF-1FED-5A1C8BC6851C}"/>
              </a:ext>
            </a:extLst>
          </p:cNvPr>
          <p:cNvSpPr txBox="1"/>
          <p:nvPr/>
        </p:nvSpPr>
        <p:spPr>
          <a:xfrm>
            <a:off x="201889" y="1488286"/>
            <a:ext cx="11539649" cy="646331"/>
          </a:xfrm>
          <a:prstGeom prst="rect">
            <a:avLst/>
          </a:prstGeom>
          <a:noFill/>
        </p:spPr>
        <p:txBody>
          <a:bodyPr wrap="square">
            <a:spAutoFit/>
          </a:bodyPr>
          <a:lstStyle/>
          <a:p>
            <a:pPr marL="285750" indent="-285750">
              <a:buFont typeface="Arial" panose="020B0604020202020204" pitchFamily="34" charset="0"/>
              <a:buChar char="•"/>
            </a:pPr>
            <a:r>
              <a:rPr lang="en-CN" b="1" dirty="0">
                <a:latin typeface="Microsoft YaHei UI" panose="020B0503020204020204" pitchFamily="34" charset="-122"/>
                <a:ea typeface="Microsoft YaHei UI" panose="020B0503020204020204" pitchFamily="34" charset="-122"/>
              </a:rPr>
              <a:t>Definition:</a:t>
            </a:r>
            <a:r>
              <a:rPr lang="en-CN" dirty="0">
                <a:latin typeface="Microsoft YaHei UI" panose="020B0503020204020204" pitchFamily="34" charset="-122"/>
                <a:ea typeface="Microsoft YaHei UI" panose="020B0503020204020204" pitchFamily="34" charset="-122"/>
              </a:rPr>
              <a:t> </a:t>
            </a:r>
            <a:r>
              <a:rPr lang="en-US" dirty="0">
                <a:latin typeface="Microsoft YaHei UI" panose="020B0503020204020204" pitchFamily="34" charset="-122"/>
                <a:ea typeface="Microsoft YaHei UI" panose="020B0503020204020204" pitchFamily="34" charset="-122"/>
              </a:rPr>
              <a:t>Log-based insider threat detection (ITD) detects malicious user activities by auditing log entries, it’s challenging for LLMs to discern malicious ones in diverse activities and overlong log files.</a:t>
            </a:r>
            <a:endParaRPr lang="en-CN" dirty="0">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435C9EB5-AAC6-6DA7-9B61-D1D91DE1AF20}"/>
              </a:ext>
            </a:extLst>
          </p:cNvPr>
          <p:cNvSpPr txBox="1"/>
          <p:nvPr/>
        </p:nvSpPr>
        <p:spPr>
          <a:xfrm>
            <a:off x="201889" y="2234714"/>
            <a:ext cx="3907267" cy="3570208"/>
          </a:xfrm>
          <a:prstGeom prst="rect">
            <a:avLst/>
          </a:prstGeom>
          <a:noFill/>
        </p:spPr>
        <p:txBody>
          <a:bodyPr wrap="square">
            <a:spAutoFit/>
          </a:bodyPr>
          <a:lstStyle/>
          <a:p>
            <a:pPr marL="285750" indent="-285750">
              <a:buFont typeface="Arial" panose="020B0604020202020204" pitchFamily="34" charset="0"/>
              <a:buChar char="•"/>
            </a:pPr>
            <a:r>
              <a:rPr lang="en-CN" b="1" dirty="0">
                <a:latin typeface="Microsoft YaHei UI" panose="020B0503020204020204" pitchFamily="34" charset="-122"/>
                <a:ea typeface="Microsoft YaHei UI" panose="020B0503020204020204" pitchFamily="34" charset="-122"/>
              </a:rPr>
              <a:t>Components:</a:t>
            </a:r>
          </a:p>
          <a:p>
            <a:pPr marL="742950" lvl="1" indent="-285750">
              <a:buFont typeface="Wingdings" pitchFamily="2" charset="2"/>
              <a:buChar char="§"/>
            </a:pPr>
            <a:r>
              <a:rPr lang="en-CN" sz="1600" b="1" dirty="0">
                <a:latin typeface="Microsoft YaHei UI" panose="020B0503020204020204" pitchFamily="34" charset="-122"/>
                <a:ea typeface="Microsoft YaHei UI" panose="020B0503020204020204" pitchFamily="34" charset="-122"/>
              </a:rPr>
              <a:t>Decomposer: </a:t>
            </a:r>
            <a:r>
              <a:rPr lang="en-CN" sz="1600" dirty="0">
                <a:latin typeface="Microsoft YaHei UI" panose="020B0503020204020204" pitchFamily="34" charset="-122"/>
                <a:ea typeface="Microsoft YaHei UI" panose="020B0503020204020204" pitchFamily="34" charset="-122"/>
              </a:rPr>
              <a:t>breaking down complex tasks into more manageable sub-tasks via the COT reasoning,</a:t>
            </a:r>
          </a:p>
          <a:p>
            <a:pPr marL="742950" lvl="1" indent="-285750">
              <a:buFont typeface="Wingdings" pitchFamily="2" charset="2"/>
              <a:buChar char="§"/>
            </a:pPr>
            <a:r>
              <a:rPr lang="en-CN" sz="1600" b="1" dirty="0">
                <a:latin typeface="Microsoft YaHei UI" panose="020B0503020204020204" pitchFamily="34" charset="-122"/>
                <a:ea typeface="Microsoft YaHei UI" panose="020B0503020204020204" pitchFamily="34" charset="-122"/>
              </a:rPr>
              <a:t>Tool builder: </a:t>
            </a:r>
            <a:r>
              <a:rPr lang="en-CN" sz="1600" dirty="0">
                <a:latin typeface="Microsoft YaHei UI" panose="020B0503020204020204" pitchFamily="34" charset="-122"/>
                <a:ea typeface="Microsoft YaHei UI" panose="020B0503020204020204" pitchFamily="34" charset="-122"/>
              </a:rPr>
              <a:t>responsible for creating a suite of task-specific and callable tools</a:t>
            </a:r>
          </a:p>
          <a:p>
            <a:pPr marL="742950" lvl="1" indent="-285750">
              <a:buFont typeface="Wingdings" pitchFamily="2" charset="2"/>
              <a:buChar char="§"/>
            </a:pPr>
            <a:r>
              <a:rPr lang="en-CN" sz="1600" b="1" dirty="0">
                <a:latin typeface="Microsoft YaHei UI" panose="020B0503020204020204" pitchFamily="34" charset="-122"/>
                <a:ea typeface="Microsoft YaHei UI" panose="020B0503020204020204" pitchFamily="34" charset="-122"/>
              </a:rPr>
              <a:t>Executors: </a:t>
            </a:r>
            <a:r>
              <a:rPr lang="en-CN" sz="1600" dirty="0">
                <a:latin typeface="Microsoft YaHei UI" panose="020B0503020204020204" pitchFamily="34" charset="-122"/>
                <a:ea typeface="Microsoft YaHei UI" panose="020B0503020204020204" pitchFamily="34" charset="-122"/>
              </a:rPr>
              <a:t>accomplishing the sub-tasks and reach the conclusion consensus by the pair-wise Evidence-based Multi-agent Debate mechanism.</a:t>
            </a:r>
          </a:p>
        </p:txBody>
      </p:sp>
      <p:pic>
        <p:nvPicPr>
          <p:cNvPr id="12" name="Picture 11" descr="A screenshot of a computer program&#10;&#10;AI-generated content may be incorrect.">
            <a:extLst>
              <a:ext uri="{FF2B5EF4-FFF2-40B4-BE49-F238E27FC236}">
                <a16:creationId xmlns:a16="http://schemas.microsoft.com/office/drawing/2014/main" id="{226918B8-B96E-119D-F8BE-C88B1A06C7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9156" y="2329973"/>
            <a:ext cx="7772400" cy="3319934"/>
          </a:xfrm>
          <a:prstGeom prst="rect">
            <a:avLst/>
          </a:prstGeom>
        </p:spPr>
      </p:pic>
    </p:spTree>
    <p:custDataLst>
      <p:tags r:id="rId1"/>
    </p:custDataLst>
    <p:extLst>
      <p:ext uri="{BB962C8B-B14F-4D97-AF65-F5344CB8AC3E}">
        <p14:creationId xmlns:p14="http://schemas.microsoft.com/office/powerpoint/2010/main" val="9009416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189A-BE30-A199-99FC-293A95F62AD8}"/>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06B6FD37-D444-DD7C-C23F-B62B8320A642}"/>
              </a:ext>
            </a:extLst>
          </p:cNvPr>
          <p:cNvSpPr txBox="1"/>
          <p:nvPr/>
        </p:nvSpPr>
        <p:spPr>
          <a:xfrm>
            <a:off x="164123" y="114406"/>
            <a:ext cx="6288928"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Summary and Future Direction</a:t>
            </a:r>
          </a:p>
        </p:txBody>
      </p:sp>
      <p:pic>
        <p:nvPicPr>
          <p:cNvPr id="5" name="图片 1" descr="logo-en">
            <a:extLst>
              <a:ext uri="{FF2B5EF4-FFF2-40B4-BE49-F238E27FC236}">
                <a16:creationId xmlns:a16="http://schemas.microsoft.com/office/drawing/2014/main" id="{2E44781F-250B-2CA4-873A-1AC353953669}"/>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8A7865F9-265E-6091-3EF1-228F0DBED81E}"/>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2" name="TextBox 1">
            <a:extLst>
              <a:ext uri="{FF2B5EF4-FFF2-40B4-BE49-F238E27FC236}">
                <a16:creationId xmlns:a16="http://schemas.microsoft.com/office/drawing/2014/main" id="{A619583E-FCCB-73B0-6A41-C3343E9F5393}"/>
              </a:ext>
            </a:extLst>
          </p:cNvPr>
          <p:cNvSpPr txBox="1"/>
          <p:nvPr/>
        </p:nvSpPr>
        <p:spPr>
          <a:xfrm>
            <a:off x="164123" y="890057"/>
            <a:ext cx="11963742" cy="4219681"/>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CN" sz="2200" b="1" dirty="0">
                <a:latin typeface="Microsoft YaHei UI" panose="020B0503020204020204" pitchFamily="34" charset="-122"/>
                <a:ea typeface="Microsoft YaHei UI" panose="020B0503020204020204" pitchFamily="34" charset="-122"/>
              </a:rPr>
              <a:t>Summary: </a:t>
            </a:r>
          </a:p>
          <a:p>
            <a:pPr marL="742950" lvl="1" indent="-285750">
              <a:lnSpc>
                <a:spcPct val="150000"/>
              </a:lnSpc>
              <a:buFont typeface="Wingdings" pitchFamily="2" charset="2"/>
              <a:buChar char="§"/>
            </a:pPr>
            <a:r>
              <a:rPr lang="en-US" dirty="0">
                <a:latin typeface="Microsoft YaHei UI" panose="020B0503020204020204" pitchFamily="34" charset="-122"/>
                <a:ea typeface="Microsoft YaHei UI" panose="020B0503020204020204" pitchFamily="34" charset="-122"/>
              </a:rPr>
              <a:t>Building responsible agentic systems faces various risks and challenges, such as risks on technical, ethical and management-levels.</a:t>
            </a:r>
          </a:p>
          <a:p>
            <a:pPr marL="742950" lvl="1" indent="-285750">
              <a:lnSpc>
                <a:spcPct val="150000"/>
              </a:lnSpc>
              <a:buFont typeface="Wingdings" pitchFamily="2" charset="2"/>
              <a:buChar char="§"/>
            </a:pPr>
            <a:r>
              <a:rPr lang="en-US" dirty="0">
                <a:latin typeface="Microsoft YaHei UI" panose="020B0503020204020204" pitchFamily="34" charset="-122"/>
                <a:ea typeface="Microsoft YaHei UI" panose="020B0503020204020204" pitchFamily="34" charset="-122"/>
              </a:rPr>
              <a:t>There are many attacks on agentic systems, including memory extraction, prompt injection, et al.</a:t>
            </a:r>
          </a:p>
          <a:p>
            <a:pPr marL="742950" lvl="1" indent="-285750">
              <a:lnSpc>
                <a:spcPct val="150000"/>
              </a:lnSpc>
              <a:buFont typeface="Wingdings" pitchFamily="2" charset="2"/>
              <a:buChar char="§"/>
            </a:pPr>
            <a:r>
              <a:rPr lang="en-US" dirty="0">
                <a:latin typeface="Microsoft YaHei UI" panose="020B0503020204020204" pitchFamily="34" charset="-122"/>
                <a:ea typeface="Microsoft YaHei UI" panose="020B0503020204020204" pitchFamily="34" charset="-122"/>
              </a:rPr>
              <a:t>The methods to build responsible agentic systems contain mitigating agent hallucination, managing memory, increasing auditability, et al, and reducing the impact of attacking is underexplored.</a:t>
            </a:r>
          </a:p>
          <a:p>
            <a:pPr marL="285750" lvl="1" indent="-285750">
              <a:lnSpc>
                <a:spcPct val="150000"/>
              </a:lnSpc>
              <a:buFont typeface="Arial" panose="020B0604020202020204" pitchFamily="34" charset="0"/>
              <a:buChar char="•"/>
            </a:pPr>
            <a:r>
              <a:rPr lang="en-US" sz="2200" b="1" dirty="0">
                <a:latin typeface="Microsoft YaHei UI" panose="020B0503020204020204" pitchFamily="34" charset="-122"/>
                <a:ea typeface="Microsoft YaHei UI" panose="020B0503020204020204" pitchFamily="34" charset="-122"/>
              </a:rPr>
              <a:t>Future Direction: </a:t>
            </a:r>
          </a:p>
          <a:p>
            <a:pPr marL="800100" lvl="2" indent="-342900">
              <a:lnSpc>
                <a:spcPct val="150000"/>
              </a:lnSpc>
              <a:buFont typeface="Wingdings" pitchFamily="2" charset="2"/>
              <a:buChar char="§"/>
            </a:pPr>
            <a:r>
              <a:rPr lang="en-US" dirty="0">
                <a:latin typeface="Microsoft YaHei UI" panose="020B0503020204020204" pitchFamily="34" charset="-122"/>
                <a:ea typeface="Microsoft YaHei UI" panose="020B0503020204020204" pitchFamily="34" charset="-122"/>
              </a:rPr>
              <a:t>Modeling and tracing the entire execution trajectories of agentic systems.</a:t>
            </a:r>
          </a:p>
          <a:p>
            <a:pPr marL="800100" lvl="2" indent="-342900">
              <a:lnSpc>
                <a:spcPct val="150000"/>
              </a:lnSpc>
              <a:buFont typeface="Wingdings" pitchFamily="2" charset="2"/>
              <a:buChar char="§"/>
            </a:pPr>
            <a:r>
              <a:rPr lang="en-US" dirty="0">
                <a:latin typeface="Microsoft YaHei UI" panose="020B0503020204020204" pitchFamily="34" charset="-122"/>
                <a:ea typeface="Microsoft YaHei UI" panose="020B0503020204020204" pitchFamily="34" charset="-122"/>
              </a:rPr>
              <a:t>Existing benchmarks for agent hallucinations are often limited to a specific hallucination type.</a:t>
            </a:r>
          </a:p>
          <a:p>
            <a:pPr marL="800100" lvl="2" indent="-342900">
              <a:lnSpc>
                <a:spcPct val="120000"/>
              </a:lnSpc>
              <a:buFont typeface="Wingdings" pitchFamily="2" charset="2"/>
              <a:buChar char="§"/>
            </a:pPr>
            <a:r>
              <a:rPr lang="en-US" dirty="0">
                <a:latin typeface="Microsoft YaHei UI" panose="020B0503020204020204" pitchFamily="34" charset="-122"/>
                <a:ea typeface="Microsoft YaHei UI" panose="020B0503020204020204" pitchFamily="34" charset="-122"/>
              </a:rPr>
              <a:t>Exploring how to reduce the impact of prompt injection, memory extraction, et al attacks.</a:t>
            </a:r>
          </a:p>
        </p:txBody>
      </p:sp>
    </p:spTree>
    <p:custDataLst>
      <p:tags r:id="rId1"/>
    </p:custDataLst>
    <p:extLst>
      <p:ext uri="{BB962C8B-B14F-4D97-AF65-F5344CB8AC3E}">
        <p14:creationId xmlns:p14="http://schemas.microsoft.com/office/powerpoint/2010/main" val="13976174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BF0F7-21BB-7A3B-142D-906B439FE8FC}"/>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E4AD9D00-104D-7817-465F-BDFEFC263B8C}"/>
              </a:ext>
            </a:extLst>
          </p:cNvPr>
          <p:cNvSpPr txBox="1"/>
          <p:nvPr/>
        </p:nvSpPr>
        <p:spPr>
          <a:xfrm>
            <a:off x="164123" y="114406"/>
            <a:ext cx="6406010"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Responsible AI Review</a:t>
            </a:r>
          </a:p>
        </p:txBody>
      </p:sp>
      <p:pic>
        <p:nvPicPr>
          <p:cNvPr id="5" name="图片 1" descr="logo-en">
            <a:extLst>
              <a:ext uri="{FF2B5EF4-FFF2-40B4-BE49-F238E27FC236}">
                <a16:creationId xmlns:a16="http://schemas.microsoft.com/office/drawing/2014/main" id="{E1D1A414-7F83-65F1-3713-67F393CCC569}"/>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A763BA75-B152-1FD5-EC8F-76394E42B354}"/>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1" name="TextBox 10">
            <a:extLst>
              <a:ext uri="{FF2B5EF4-FFF2-40B4-BE49-F238E27FC236}">
                <a16:creationId xmlns:a16="http://schemas.microsoft.com/office/drawing/2014/main" id="{542E131C-17B4-E762-6D4B-F59B411A1F9C}"/>
              </a:ext>
            </a:extLst>
          </p:cNvPr>
          <p:cNvSpPr txBox="1"/>
          <p:nvPr/>
        </p:nvSpPr>
        <p:spPr>
          <a:xfrm>
            <a:off x="283056" y="1087723"/>
            <a:ext cx="11039700" cy="923330"/>
          </a:xfrm>
          <a:prstGeom prst="rect">
            <a:avLst/>
          </a:prstGeom>
          <a:noFill/>
        </p:spPr>
        <p:txBody>
          <a:bodyPr wrap="square">
            <a:spAutoFit/>
          </a:bodyPr>
          <a:lstStyle/>
          <a:p>
            <a:r>
              <a:rPr lang="en-US" dirty="0">
                <a:latin typeface="Microsoft YaHei UI" panose="020B0503020204020204" pitchFamily="34" charset="-122"/>
                <a:ea typeface="Microsoft YaHei UI" panose="020B0503020204020204" pitchFamily="34" charset="-122"/>
              </a:rPr>
              <a:t>A responsible AI system is an AI-based system that ensures auditability and accountability during its design, development and use, according to specifications and the applicable regulation of the domain of practice in which the AI system is to be used.</a:t>
            </a:r>
            <a:endParaRPr lang="en-CN" dirty="0">
              <a:latin typeface="Microsoft YaHei UI" panose="020B0503020204020204" pitchFamily="34" charset="-122"/>
              <a:ea typeface="Microsoft YaHei UI" panose="020B0503020204020204" pitchFamily="34" charset="-122"/>
            </a:endParaRPr>
          </a:p>
        </p:txBody>
      </p:sp>
      <p:sp>
        <p:nvSpPr>
          <p:cNvPr id="3" name="文本框 9">
            <a:extLst>
              <a:ext uri="{FF2B5EF4-FFF2-40B4-BE49-F238E27FC236}">
                <a16:creationId xmlns:a16="http://schemas.microsoft.com/office/drawing/2014/main" id="{7457D2FA-41BE-B2DD-2E21-2C7B1244D687}"/>
              </a:ext>
            </a:extLst>
          </p:cNvPr>
          <p:cNvSpPr txBox="1"/>
          <p:nvPr/>
        </p:nvSpPr>
        <p:spPr>
          <a:xfrm>
            <a:off x="2823256" y="3791203"/>
            <a:ext cx="6545487" cy="541046"/>
          </a:xfrm>
          <a:prstGeom prst="rect">
            <a:avLst/>
          </a:prstGeom>
          <a:noFill/>
        </p:spPr>
        <p:txBody>
          <a:bodyPr wrap="square" rtlCol="0">
            <a:spAutoFit/>
          </a:bodyPr>
          <a:lstStyle/>
          <a:p>
            <a:pPr algn="just">
              <a:lnSpc>
                <a:spcPct val="150000"/>
              </a:lnSpc>
            </a:pPr>
            <a:r>
              <a:rPr lang="en-US" altLang="zh-CN" sz="2200" b="1" dirty="0">
                <a:solidFill>
                  <a:srgbClr val="FF0000"/>
                </a:solidFill>
                <a:latin typeface="Microsoft YaHei UI" panose="020B0503020204020204" pitchFamily="34" charset="-122"/>
                <a:ea typeface="Microsoft YaHei UI" panose="020B0503020204020204" pitchFamily="34" charset="-122"/>
                <a:cs typeface="Times New Roman Regular" panose="02020503050405090304" charset="0"/>
              </a:rPr>
              <a:t>How to Build Responsible Agentic</a:t>
            </a:r>
            <a:r>
              <a:rPr lang="zh-CN" altLang="en-US" sz="2200" b="1" dirty="0">
                <a:solidFill>
                  <a:srgbClr val="FF0000"/>
                </a:solidFill>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sz="2200" b="1" dirty="0">
                <a:solidFill>
                  <a:srgbClr val="FF0000"/>
                </a:solidFill>
                <a:latin typeface="Microsoft YaHei UI" panose="020B0503020204020204" pitchFamily="34" charset="-122"/>
                <a:ea typeface="Microsoft YaHei UI" panose="020B0503020204020204" pitchFamily="34" charset="-122"/>
                <a:cs typeface="Times New Roman Regular" panose="02020503050405090304" charset="0"/>
              </a:rPr>
              <a:t>Systems?</a:t>
            </a:r>
          </a:p>
        </p:txBody>
      </p:sp>
      <p:sp>
        <p:nvSpPr>
          <p:cNvPr id="8" name="TextBox 7">
            <a:extLst>
              <a:ext uri="{FF2B5EF4-FFF2-40B4-BE49-F238E27FC236}">
                <a16:creationId xmlns:a16="http://schemas.microsoft.com/office/drawing/2014/main" id="{49AE2F83-A9D8-4957-683A-59F5A31D8EDB}"/>
              </a:ext>
            </a:extLst>
          </p:cNvPr>
          <p:cNvSpPr txBox="1"/>
          <p:nvPr/>
        </p:nvSpPr>
        <p:spPr>
          <a:xfrm>
            <a:off x="283056" y="6281929"/>
            <a:ext cx="11814381" cy="461665"/>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Herrera-</a:t>
            </a:r>
            <a:r>
              <a:rPr lang="en-US" sz="1200" b="0" i="0" dirty="0" err="1">
                <a:solidFill>
                  <a:srgbClr val="222222"/>
                </a:solidFill>
                <a:effectLst/>
                <a:latin typeface="Arial" panose="020B0604020202020204" pitchFamily="34" charset="0"/>
              </a:rPr>
              <a:t>Poyatos</a:t>
            </a:r>
            <a:r>
              <a:rPr lang="en-US" sz="1200" b="0" i="0" dirty="0">
                <a:solidFill>
                  <a:srgbClr val="222222"/>
                </a:solidFill>
                <a:effectLst/>
                <a:latin typeface="Arial" panose="020B0604020202020204" pitchFamily="34" charset="0"/>
              </a:rPr>
              <a:t>, Andrés, et al. "Responsible Artificial Intelligence Systems: A Roadmap to Society's Trust through Trustworthy AI, Auditability, Accountability, and Governance." </a:t>
            </a:r>
            <a:r>
              <a:rPr lang="en-US" sz="1200" b="0" dirty="0" err="1">
                <a:solidFill>
                  <a:srgbClr val="222222"/>
                </a:solidFill>
                <a:effectLst/>
                <a:latin typeface="Arial" panose="020B0604020202020204" pitchFamily="34" charset="0"/>
              </a:rPr>
              <a:t>arXiv</a:t>
            </a:r>
            <a:r>
              <a:rPr lang="en-US" sz="1200" b="0" dirty="0">
                <a:solidFill>
                  <a:srgbClr val="222222"/>
                </a:solidFill>
                <a:effectLst/>
                <a:latin typeface="Arial" panose="020B0604020202020204" pitchFamily="34" charset="0"/>
              </a:rPr>
              <a:t> preprint arXiv:2503.04739.</a:t>
            </a:r>
            <a:endParaRPr lang="en-CN" sz="1200" dirty="0"/>
          </a:p>
        </p:txBody>
      </p:sp>
    </p:spTree>
    <p:custDataLst>
      <p:tags r:id="rId1"/>
    </p:custDataLst>
    <p:extLst>
      <p:ext uri="{BB962C8B-B14F-4D97-AF65-F5344CB8AC3E}">
        <p14:creationId xmlns:p14="http://schemas.microsoft.com/office/powerpoint/2010/main" val="3221307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AF153-2A10-9D77-D22F-2183908D5780}"/>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629769D1-2226-439C-5CC5-084345D697C3}"/>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Technical Level Risks and Challenges</a:t>
            </a:r>
          </a:p>
        </p:txBody>
      </p:sp>
      <p:pic>
        <p:nvPicPr>
          <p:cNvPr id="5" name="图片 1" descr="logo-en">
            <a:extLst>
              <a:ext uri="{FF2B5EF4-FFF2-40B4-BE49-F238E27FC236}">
                <a16:creationId xmlns:a16="http://schemas.microsoft.com/office/drawing/2014/main" id="{7B390E69-27F7-6CA4-F9B9-B490712C4BB6}"/>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10E77214-FDA1-C4FF-B653-A9B2342F8EAC}"/>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05FC8DDD-BDA2-CE55-A917-149859FB1B2E}"/>
              </a:ext>
            </a:extLst>
          </p:cNvPr>
          <p:cNvSpPr txBox="1"/>
          <p:nvPr/>
        </p:nvSpPr>
        <p:spPr>
          <a:xfrm>
            <a:off x="286338" y="1023415"/>
            <a:ext cx="11455200" cy="2132956"/>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rPr>
              <a:t>Hallucination &amp; Faulty Reasoning</a:t>
            </a: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742950" lvl="1" indent="-28575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Problem: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LLM-based agents may generate incorrect conclusions during multi-step reasoning or tool calls and execute them over-confidently.</a:t>
            </a:r>
          </a:p>
          <a:p>
            <a:pPr marL="742950" lvl="1" indent="-28575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Example: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An agent has incorrect automated decision-making, misleading users, and causing cascading damage.</a:t>
            </a:r>
          </a:p>
          <a:p>
            <a:pPr marL="742950" lvl="1" indent="-28575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Challenge: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Difficulty in detecting seemingly reasonable but flawed reasoning chains.</a:t>
            </a:r>
          </a:p>
        </p:txBody>
      </p:sp>
      <p:pic>
        <p:nvPicPr>
          <p:cNvPr id="3" name="Picture 2">
            <a:extLst>
              <a:ext uri="{FF2B5EF4-FFF2-40B4-BE49-F238E27FC236}">
                <a16:creationId xmlns:a16="http://schemas.microsoft.com/office/drawing/2014/main" id="{E2EFDE06-91C2-E422-64D9-949C16F9D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2640" y="3220567"/>
            <a:ext cx="3862596" cy="3235277"/>
          </a:xfrm>
          <a:prstGeom prst="rect">
            <a:avLst/>
          </a:prstGeom>
        </p:spPr>
      </p:pic>
      <p:sp>
        <p:nvSpPr>
          <p:cNvPr id="6" name="TextBox 5">
            <a:extLst>
              <a:ext uri="{FF2B5EF4-FFF2-40B4-BE49-F238E27FC236}">
                <a16:creationId xmlns:a16="http://schemas.microsoft.com/office/drawing/2014/main" id="{D325AD46-417F-9BCF-D111-3662E1C88963}"/>
              </a:ext>
            </a:extLst>
          </p:cNvPr>
          <p:cNvSpPr txBox="1"/>
          <p:nvPr/>
        </p:nvSpPr>
        <p:spPr>
          <a:xfrm>
            <a:off x="286339" y="6520041"/>
            <a:ext cx="9524636"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Zhang, </a:t>
            </a:r>
            <a:r>
              <a:rPr lang="en-US" dirty="0" err="1"/>
              <a:t>Weichen</a:t>
            </a:r>
            <a:r>
              <a:rPr lang="en-US" dirty="0"/>
              <a:t>, et al. "MIRAGE-Bench: LLM Agent is Hallucinating and Where to Find Them." </a:t>
            </a:r>
            <a:r>
              <a:rPr lang="en-US" dirty="0" err="1"/>
              <a:t>arXiv</a:t>
            </a:r>
            <a:r>
              <a:rPr lang="en-US" dirty="0"/>
              <a:t> preprint arXiv:2507.21017.</a:t>
            </a:r>
          </a:p>
        </p:txBody>
      </p:sp>
    </p:spTree>
    <p:custDataLst>
      <p:tags r:id="rId1"/>
    </p:custDataLst>
    <p:extLst>
      <p:ext uri="{BB962C8B-B14F-4D97-AF65-F5344CB8AC3E}">
        <p14:creationId xmlns:p14="http://schemas.microsoft.com/office/powerpoint/2010/main" val="10560341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77F4-8863-4D8B-9BF3-45C5A1A5F2A5}"/>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2983160E-4548-E066-4342-AA4AFDB2FA44}"/>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Technical Level Risks and Challenges</a:t>
            </a:r>
          </a:p>
        </p:txBody>
      </p:sp>
      <p:pic>
        <p:nvPicPr>
          <p:cNvPr id="5" name="图片 1" descr="logo-en">
            <a:extLst>
              <a:ext uri="{FF2B5EF4-FFF2-40B4-BE49-F238E27FC236}">
                <a16:creationId xmlns:a16="http://schemas.microsoft.com/office/drawing/2014/main" id="{B0063C33-6D61-B645-F3ED-A49881FDCB26}"/>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A9BA30AE-D810-3258-2AF3-7047AF2A50F1}"/>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9F203B33-D733-9E5C-6022-92F691CAFB11}"/>
              </a:ext>
            </a:extLst>
          </p:cNvPr>
          <p:cNvSpPr txBox="1"/>
          <p:nvPr/>
        </p:nvSpPr>
        <p:spPr>
          <a:xfrm>
            <a:off x="286338" y="1023415"/>
            <a:ext cx="11455200" cy="464871"/>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rPr>
              <a:t>LLM-Agent Hallucination Taxonomy </a:t>
            </a: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p:txBody>
      </p:sp>
      <p:sp>
        <p:nvSpPr>
          <p:cNvPr id="6" name="TextBox 5">
            <a:extLst>
              <a:ext uri="{FF2B5EF4-FFF2-40B4-BE49-F238E27FC236}">
                <a16:creationId xmlns:a16="http://schemas.microsoft.com/office/drawing/2014/main" id="{E556BD74-074F-8B0B-2884-14CC2DED0A6C}"/>
              </a:ext>
            </a:extLst>
          </p:cNvPr>
          <p:cNvSpPr txBox="1"/>
          <p:nvPr/>
        </p:nvSpPr>
        <p:spPr>
          <a:xfrm>
            <a:off x="286338" y="6466595"/>
            <a:ext cx="1091237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Lin, </a:t>
            </a:r>
            <a:r>
              <a:rPr lang="en-US" dirty="0" err="1"/>
              <a:t>Xixun</a:t>
            </a:r>
            <a:r>
              <a:rPr lang="en-US" dirty="0"/>
              <a:t>, et al. "LLM-based Agents Suffer from Hallucinations: A Survey of Taxonomy, Methods, and Directions." </a:t>
            </a:r>
            <a:r>
              <a:rPr lang="en-US" dirty="0" err="1"/>
              <a:t>arXiv</a:t>
            </a:r>
            <a:r>
              <a:rPr lang="en-US" dirty="0"/>
              <a:t> preprint arXiv:2509.18970.</a:t>
            </a:r>
          </a:p>
        </p:txBody>
      </p:sp>
      <p:pic>
        <p:nvPicPr>
          <p:cNvPr id="11" name="Picture 10">
            <a:extLst>
              <a:ext uri="{FF2B5EF4-FFF2-40B4-BE49-F238E27FC236}">
                <a16:creationId xmlns:a16="http://schemas.microsoft.com/office/drawing/2014/main" id="{47512829-7DF6-01B1-5C49-E6DCAC9D4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4912" y="1570489"/>
            <a:ext cx="7302175" cy="4687050"/>
          </a:xfrm>
          <a:prstGeom prst="rect">
            <a:avLst/>
          </a:prstGeom>
        </p:spPr>
      </p:pic>
    </p:spTree>
    <p:custDataLst>
      <p:tags r:id="rId1"/>
    </p:custDataLst>
    <p:extLst>
      <p:ext uri="{BB962C8B-B14F-4D97-AF65-F5344CB8AC3E}">
        <p14:creationId xmlns:p14="http://schemas.microsoft.com/office/powerpoint/2010/main" val="27588126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C166-76E9-63B3-5BB2-1313F381EF99}"/>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49458E31-7EF7-41B2-6C77-C525D98D3040}"/>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Technical Level Risks and Challenges</a:t>
            </a:r>
          </a:p>
        </p:txBody>
      </p:sp>
      <p:pic>
        <p:nvPicPr>
          <p:cNvPr id="5" name="图片 1" descr="logo-en">
            <a:extLst>
              <a:ext uri="{FF2B5EF4-FFF2-40B4-BE49-F238E27FC236}">
                <a16:creationId xmlns:a16="http://schemas.microsoft.com/office/drawing/2014/main" id="{CF504C37-5347-5F84-2D16-96E35AD8DA23}"/>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A0CD74B4-A89E-561C-6AD6-36FFBAFD512F}"/>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F53A0532-34C2-E370-D684-302BE3D71B92}"/>
              </a:ext>
            </a:extLst>
          </p:cNvPr>
          <p:cNvSpPr txBox="1"/>
          <p:nvPr/>
        </p:nvSpPr>
        <p:spPr>
          <a:xfrm>
            <a:off x="286338" y="1023415"/>
            <a:ext cx="11455200" cy="2132956"/>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Long-Term Memory and Drift</a:t>
            </a: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Problem: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Agents with memory and self-learning capabilities may gradually deviate from their initial design goals over long-term interactions.</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Example: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Accumulation of implicit biases during self-reflection and reinforcement learning (RLHF) processes.</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Challenge: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How to define and maintain "long-term alignment".</a:t>
            </a:r>
          </a:p>
        </p:txBody>
      </p:sp>
      <p:sp>
        <p:nvSpPr>
          <p:cNvPr id="6" name="TextBox 5">
            <a:extLst>
              <a:ext uri="{FF2B5EF4-FFF2-40B4-BE49-F238E27FC236}">
                <a16:creationId xmlns:a16="http://schemas.microsoft.com/office/drawing/2014/main" id="{0E0234C0-DB69-0268-FF75-D996459266E4}"/>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Hu, </a:t>
            </a:r>
            <a:r>
              <a:rPr lang="en-US" dirty="0" err="1"/>
              <a:t>Yuanzhe</a:t>
            </a:r>
            <a:r>
              <a:rPr lang="en-US" dirty="0"/>
              <a:t>, Yu Wang, and Julian McAuley. "Evaluating memory in </a:t>
            </a:r>
            <a:r>
              <a:rPr lang="en-US" dirty="0" err="1"/>
              <a:t>llm</a:t>
            </a:r>
            <a:r>
              <a:rPr lang="en-US" dirty="0"/>
              <a:t> agents via incremental multi-turn interactions." </a:t>
            </a:r>
            <a:r>
              <a:rPr lang="en-US" dirty="0" err="1"/>
              <a:t>arXiv</a:t>
            </a:r>
            <a:r>
              <a:rPr lang="en-US" dirty="0"/>
              <a:t> preprint arXiv:2507.05257.</a:t>
            </a:r>
          </a:p>
        </p:txBody>
      </p:sp>
      <p:pic>
        <p:nvPicPr>
          <p:cNvPr id="3" name="Picture 2" descr="A close-up of a book&#10;&#10;AI-generated content may be incorrect.">
            <a:extLst>
              <a:ext uri="{FF2B5EF4-FFF2-40B4-BE49-F238E27FC236}">
                <a16:creationId xmlns:a16="http://schemas.microsoft.com/office/drawing/2014/main" id="{2B20DA2C-CBBC-CC68-D777-CA93DB155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2251" y="3219788"/>
            <a:ext cx="6043373" cy="3246807"/>
          </a:xfrm>
          <a:prstGeom prst="rect">
            <a:avLst/>
          </a:prstGeom>
        </p:spPr>
      </p:pic>
    </p:spTree>
    <p:custDataLst>
      <p:tags r:id="rId1"/>
    </p:custDataLst>
    <p:extLst>
      <p:ext uri="{BB962C8B-B14F-4D97-AF65-F5344CB8AC3E}">
        <p14:creationId xmlns:p14="http://schemas.microsoft.com/office/powerpoint/2010/main" val="36187239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BF479-88B9-FC0A-407D-E18F5542B867}"/>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EA445EF9-EB1D-20D4-712A-E80341FDC4E2}"/>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Technical Level Risks and Challenges</a:t>
            </a:r>
          </a:p>
        </p:txBody>
      </p:sp>
      <p:pic>
        <p:nvPicPr>
          <p:cNvPr id="5" name="图片 1" descr="logo-en">
            <a:extLst>
              <a:ext uri="{FF2B5EF4-FFF2-40B4-BE49-F238E27FC236}">
                <a16:creationId xmlns:a16="http://schemas.microsoft.com/office/drawing/2014/main" id="{DE215114-8217-7D2A-92CE-30E94078F48F}"/>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4AB8CC9A-75EA-110A-42EC-B979B5A32499}"/>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0A5349F8-7886-7020-246E-A3F3456FAD26}"/>
              </a:ext>
            </a:extLst>
          </p:cNvPr>
          <p:cNvSpPr txBox="1"/>
          <p:nvPr/>
        </p:nvSpPr>
        <p:spPr>
          <a:xfrm>
            <a:off x="286338" y="1023415"/>
            <a:ext cx="11455200" cy="2132956"/>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Multi-Agent Interaction Risk</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Problem: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When multiple agents collaborate or compete, resource competition, strategic conflicts, or even collusion may occur.</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Example: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In adversarial interaction scenarios, agents are in a competitive relationship, each pursuing the maximization of their own interests.</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Challenge: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Multi-agent safety, cooperation mechanism design.</a:t>
            </a:r>
          </a:p>
        </p:txBody>
      </p:sp>
      <p:sp>
        <p:nvSpPr>
          <p:cNvPr id="6" name="TextBox 5">
            <a:extLst>
              <a:ext uri="{FF2B5EF4-FFF2-40B4-BE49-F238E27FC236}">
                <a16:creationId xmlns:a16="http://schemas.microsoft.com/office/drawing/2014/main" id="{F775FD31-70A6-2F43-1C16-711F1BAAF8A8}"/>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Li, Xinyi, et al. "A survey on LLM-based multi-agent systems: workflow, infrastructure, and challenges." </a:t>
            </a:r>
            <a:r>
              <a:rPr lang="en-US" dirty="0" err="1"/>
              <a:t>Vicinagearth</a:t>
            </a:r>
            <a:r>
              <a:rPr lang="en-US" dirty="0"/>
              <a:t> 1.1 (2024): 9.</a:t>
            </a:r>
          </a:p>
        </p:txBody>
      </p:sp>
      <p:pic>
        <p:nvPicPr>
          <p:cNvPr id="7" name="Picture 6">
            <a:extLst>
              <a:ext uri="{FF2B5EF4-FFF2-40B4-BE49-F238E27FC236}">
                <a16:creationId xmlns:a16="http://schemas.microsoft.com/office/drawing/2014/main" id="{4713D9E1-6C1F-FCB7-B96D-3B09CDB714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082" y="3429000"/>
            <a:ext cx="3759787" cy="2317078"/>
          </a:xfrm>
          <a:prstGeom prst="rect">
            <a:avLst/>
          </a:prstGeom>
        </p:spPr>
      </p:pic>
    </p:spTree>
    <p:custDataLst>
      <p:tags r:id="rId1"/>
    </p:custDataLst>
    <p:extLst>
      <p:ext uri="{BB962C8B-B14F-4D97-AF65-F5344CB8AC3E}">
        <p14:creationId xmlns:p14="http://schemas.microsoft.com/office/powerpoint/2010/main" val="2435389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5519B-A21B-38B4-65D0-6420879A90E6}"/>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BAC49892-4586-BC1E-362C-D14F0556090C}"/>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Technical Level Risks and Challenges</a:t>
            </a:r>
          </a:p>
        </p:txBody>
      </p:sp>
      <p:pic>
        <p:nvPicPr>
          <p:cNvPr id="5" name="图片 1" descr="logo-en">
            <a:extLst>
              <a:ext uri="{FF2B5EF4-FFF2-40B4-BE49-F238E27FC236}">
                <a16:creationId xmlns:a16="http://schemas.microsoft.com/office/drawing/2014/main" id="{3D87F1A5-B950-F07A-A237-7AA7F2ACF42C}"/>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3A618E9B-F0A7-C805-B41B-2636CFE2F8C6}"/>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18ED2EEE-B9FE-FB99-D8FC-1F1EB7A54C06}"/>
              </a:ext>
            </a:extLst>
          </p:cNvPr>
          <p:cNvSpPr txBox="1"/>
          <p:nvPr/>
        </p:nvSpPr>
        <p:spPr>
          <a:xfrm>
            <a:off x="286338" y="1023415"/>
            <a:ext cx="11455200" cy="4275081"/>
          </a:xfrm>
          <a:prstGeom prst="rect">
            <a:avLst/>
          </a:prstGeom>
          <a:noFill/>
        </p:spPr>
        <p:txBody>
          <a:bodyPr wrap="square" rtlCol="0">
            <a:spAutoFit/>
          </a:bodyPr>
          <a:lstStyle/>
          <a:p>
            <a:pPr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Unpredictable Behavior:</a:t>
            </a:r>
          </a:p>
          <a:p>
            <a:pPr marL="800100" lvl="1"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Problem: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Agents possess autonomous goal planning and action execution capabilities, which may lead to unpredictable behavior in complex environments.</a:t>
            </a:r>
          </a:p>
          <a:p>
            <a:pPr marL="800100" lvl="1"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Example: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An automated research agent might neglect ethical or safety constraints due to over-optimization of experimental efficiency.</a:t>
            </a:r>
          </a:p>
          <a:p>
            <a:pPr marL="800100" lvl="1"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Challenge: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How to achieve a balance between autonomy and controllability (controllability vs. autonomy trade-off).</a:t>
            </a:r>
          </a:p>
          <a:p>
            <a:pPr lvl="1" algn="just">
              <a:lnSpc>
                <a:spcPct val="120000"/>
              </a:lnSpc>
            </a:pPr>
            <a:endPar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endParaRPr>
          </a:p>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Tool Use &amp; Action Execution Risk</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rPr>
              <a:t>Problem: </a:t>
            </a:r>
            <a:r>
              <a:rPr lang="en-US" altLang="zh-CN" dirty="0">
                <a:latin typeface="Microsoft YaHei UI" panose="020B0503020204020204" pitchFamily="34" charset="-122"/>
                <a:ea typeface="Microsoft YaHei UI" panose="020B0503020204020204" pitchFamily="34" charset="-122"/>
              </a:rPr>
              <a:t>Agents can call external APIs and tools to execute code and even control the system.</a:t>
            </a:r>
            <a:endParaRPr lang="en-US" altLang="zh-CN" b="1" dirty="0">
              <a:latin typeface="Microsoft YaHei UI" panose="020B0503020204020204" pitchFamily="34" charset="-122"/>
              <a:ea typeface="Microsoft YaHei UI" panose="020B0503020204020204" pitchFamily="34" charset="-122"/>
            </a:endParaRP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Example: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Misuse of tools, intentional or accidental, can trigger financial costs, Distributed Denial of Service (DDoS) behavior, or legal violations.</a:t>
            </a:r>
          </a:p>
        </p:txBody>
      </p:sp>
      <p:sp>
        <p:nvSpPr>
          <p:cNvPr id="6" name="TextBox 5">
            <a:extLst>
              <a:ext uri="{FF2B5EF4-FFF2-40B4-BE49-F238E27FC236}">
                <a16:creationId xmlns:a16="http://schemas.microsoft.com/office/drawing/2014/main" id="{8932B7C9-F5C4-FBE0-FB12-D51A5C1BD9A4}"/>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Li, Xinyi, et al. "A survey on LLM-based multi-agent systems: workflow, infrastructure, and challenges." </a:t>
            </a:r>
            <a:r>
              <a:rPr lang="en-US" dirty="0" err="1"/>
              <a:t>Vicinagearth</a:t>
            </a:r>
            <a:r>
              <a:rPr lang="en-US" dirty="0"/>
              <a:t> 1.1 (2024): 9.</a:t>
            </a:r>
          </a:p>
        </p:txBody>
      </p:sp>
    </p:spTree>
    <p:custDataLst>
      <p:tags r:id="rId1"/>
    </p:custDataLst>
    <p:extLst>
      <p:ext uri="{BB962C8B-B14F-4D97-AF65-F5344CB8AC3E}">
        <p14:creationId xmlns:p14="http://schemas.microsoft.com/office/powerpoint/2010/main" val="39686090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65D7F-298A-4C77-0531-9FBD3D1FE6DA}"/>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EA5AC650-E601-EE65-FC4A-E21A31AC5F4A}"/>
              </a:ext>
            </a:extLst>
          </p:cNvPr>
          <p:cNvSpPr txBox="1"/>
          <p:nvPr/>
        </p:nvSpPr>
        <p:spPr>
          <a:xfrm>
            <a:off x="164122" y="114406"/>
            <a:ext cx="7266987" cy="52322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Ethical Level Risks and Challenges</a:t>
            </a:r>
          </a:p>
        </p:txBody>
      </p:sp>
      <p:pic>
        <p:nvPicPr>
          <p:cNvPr id="5" name="图片 1" descr="logo-en">
            <a:extLst>
              <a:ext uri="{FF2B5EF4-FFF2-40B4-BE49-F238E27FC236}">
                <a16:creationId xmlns:a16="http://schemas.microsoft.com/office/drawing/2014/main" id="{E5F5560F-AAD4-2BDC-0DB5-607FD8F9C1C0}"/>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51E0B107-E4F2-F12E-164A-E59B2B4B6E23}"/>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55FA94DB-02BD-4EB3-9EF8-B4ED1D387D9B}"/>
              </a:ext>
            </a:extLst>
          </p:cNvPr>
          <p:cNvSpPr txBox="1"/>
          <p:nvPr/>
        </p:nvSpPr>
        <p:spPr>
          <a:xfrm>
            <a:off x="286338" y="1023415"/>
            <a:ext cx="11455200" cy="2465355"/>
          </a:xfrm>
          <a:prstGeom prst="rect">
            <a:avLst/>
          </a:prstGeom>
          <a:noFill/>
        </p:spPr>
        <p:txBody>
          <a:bodyPr wrap="square" rtlCol="0">
            <a:spAutoFit/>
          </a:bodyPr>
          <a:lstStyle/>
          <a:p>
            <a:pPr marL="0" lvl="1" algn="just">
              <a:lnSpc>
                <a:spcPct val="120000"/>
              </a:lnSpc>
            </a:pPr>
            <a:r>
              <a:rPr lang="en-US" altLang="zh-CN" sz="2200" b="1" dirty="0">
                <a:latin typeface="Microsoft YaHei UI" panose="020B0503020204020204" pitchFamily="34" charset="-122"/>
                <a:ea typeface="Microsoft YaHei UI" panose="020B0503020204020204" pitchFamily="34" charset="-122"/>
                <a:cs typeface="Times New Roman Regular" panose="02020503050405090304" charset="0"/>
              </a:rPr>
              <a:t>Privacy and Data Leakage</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Problem: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Agents may unintentionally leak personal or sensitive information in their memories or interaction logs.</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cs typeface="Times New Roman Regular" panose="02020503050405090304" charset="0"/>
              </a:rPr>
              <a:t>Example: </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In the financial scenario, when the financial agent uploads a user’s sensitive banking information to a malicious server through a third-party tool during account setup.</a:t>
            </a:r>
          </a:p>
          <a:p>
            <a:pPr marL="800100" lvl="2" indent="-342900" algn="just">
              <a:lnSpc>
                <a:spcPct val="120000"/>
              </a:lnSpc>
              <a:buFont typeface="Wingdings" pitchFamily="2" charset="2"/>
              <a:buChar char="§"/>
            </a:pPr>
            <a:r>
              <a:rPr lang="en-US" altLang="zh-CN" b="1" dirty="0">
                <a:latin typeface="Microsoft YaHei UI" panose="020B0503020204020204" pitchFamily="34" charset="-122"/>
                <a:ea typeface="Microsoft YaHei UI" panose="020B0503020204020204" pitchFamily="34" charset="-122"/>
              </a:rPr>
              <a:t>Challenge: </a:t>
            </a:r>
            <a:r>
              <a:rPr lang="en-US" altLang="zh-CN" dirty="0">
                <a:latin typeface="Microsoft YaHei UI" panose="020B0503020204020204" pitchFamily="34" charset="-122"/>
                <a:ea typeface="Microsoft YaHei UI" panose="020B0503020204020204" pitchFamily="34" charset="-122"/>
              </a:rPr>
              <a:t>Agents with long-term memory and self-learning capabilities struggle to completely "forget" information.</a:t>
            </a:r>
          </a:p>
        </p:txBody>
      </p:sp>
      <p:sp>
        <p:nvSpPr>
          <p:cNvPr id="6" name="TextBox 5">
            <a:extLst>
              <a:ext uri="{FF2B5EF4-FFF2-40B4-BE49-F238E27FC236}">
                <a16:creationId xmlns:a16="http://schemas.microsoft.com/office/drawing/2014/main" id="{5FAAAB39-3866-13B8-D70C-41E44B6D6790}"/>
              </a:ext>
            </a:extLst>
          </p:cNvPr>
          <p:cNvSpPr txBox="1"/>
          <p:nvPr/>
        </p:nvSpPr>
        <p:spPr>
          <a:xfrm>
            <a:off x="286338" y="6466595"/>
            <a:ext cx="11321163" cy="276999"/>
          </a:xfrm>
          <a:prstGeom prst="rect">
            <a:avLst/>
          </a:prstGeom>
          <a:noFill/>
        </p:spPr>
        <p:txBody>
          <a:bodyPr wrap="square" rtlCol="0">
            <a:spAutoFit/>
          </a:bodyPr>
          <a:lstStyle>
            <a:defPPr>
              <a:defRPr lang="zh-CN"/>
            </a:defPPr>
            <a:lvl1pPr>
              <a:defRPr sz="1200">
                <a:latin typeface="Microsoft YaHei UI" panose="020B0503020204020204" pitchFamily="34" charset="-122"/>
                <a:ea typeface="Microsoft YaHei UI" panose="020B0503020204020204" pitchFamily="34" charset="-122"/>
                <a:cs typeface="Times New Roman Regular" panose="02020503050405090304" charset="0"/>
              </a:defRPr>
            </a:lvl1pPr>
          </a:lstStyle>
          <a:p>
            <a:r>
              <a:rPr lang="en-US" dirty="0"/>
              <a:t>He, Feng, et al. "The emerged security and privacy of </a:t>
            </a:r>
            <a:r>
              <a:rPr lang="en-US" dirty="0" err="1"/>
              <a:t>llm</a:t>
            </a:r>
            <a:r>
              <a:rPr lang="en-US" dirty="0"/>
              <a:t> agent: A survey with case studies." ACM Computing Surveys (2024).</a:t>
            </a:r>
          </a:p>
        </p:txBody>
      </p:sp>
      <p:pic>
        <p:nvPicPr>
          <p:cNvPr id="8" name="Picture 7">
            <a:extLst>
              <a:ext uri="{FF2B5EF4-FFF2-40B4-BE49-F238E27FC236}">
                <a16:creationId xmlns:a16="http://schemas.microsoft.com/office/drawing/2014/main" id="{E7401E9F-8085-1307-CFA7-A83481CA76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5994" y="3262815"/>
            <a:ext cx="2427389" cy="3080186"/>
          </a:xfrm>
          <a:prstGeom prst="rect">
            <a:avLst/>
          </a:prstGeom>
        </p:spPr>
      </p:pic>
      <p:pic>
        <p:nvPicPr>
          <p:cNvPr id="12" name="Picture 11">
            <a:extLst>
              <a:ext uri="{FF2B5EF4-FFF2-40B4-BE49-F238E27FC236}">
                <a16:creationId xmlns:a16="http://schemas.microsoft.com/office/drawing/2014/main" id="{57F927C5-F423-A0B2-C38D-54532AD9E0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378" y="3201366"/>
            <a:ext cx="2427389" cy="3203083"/>
          </a:xfrm>
          <a:prstGeom prst="rect">
            <a:avLst/>
          </a:prstGeom>
        </p:spPr>
      </p:pic>
    </p:spTree>
    <p:custDataLst>
      <p:tags r:id="rId1"/>
    </p:custDataLst>
    <p:extLst>
      <p:ext uri="{BB962C8B-B14F-4D97-AF65-F5344CB8AC3E}">
        <p14:creationId xmlns:p14="http://schemas.microsoft.com/office/powerpoint/2010/main" val="12178319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4591</TotalTime>
  <Words>3105</Words>
  <Application>Microsoft Macintosh PowerPoint</Application>
  <PresentationFormat>Widescreen</PresentationFormat>
  <Paragraphs>245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Microsoft YaHei UI</vt:lpstr>
      <vt:lpstr>苹方-简</vt:lpstr>
      <vt:lpstr>Arial</vt:lpstr>
      <vt:lpstr>Cambria Math</vt:lpstr>
      <vt:lpstr>Courier New</vt:lpstr>
      <vt:lpstr>Times New Roman</vt:lpstr>
      <vt:lpstr>Wingdings</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Jiujiu CHEN</cp:lastModifiedBy>
  <cp:revision>331</cp:revision>
  <dcterms:created xsi:type="dcterms:W3CDTF">2025-10-20T09:04:17Z</dcterms:created>
  <dcterms:modified xsi:type="dcterms:W3CDTF">2025-11-09T18:33:42Z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2052-7.2.2.8955</vt:lpwstr>
  </property>
  <property fmtid="{D5CDD505-2E9C-101B-9397-08002B2CF9AE}" pid="3" name="ICV">
    <vt:lpwstr>F96C8D8579A2D852F5D2F568DEE65272_41</vt:lpwstr>
  </property>
</Properties>
</file>